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WAV" ContentType="audio/x-wav"/>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56" r:id="rId2"/>
    <p:sldId id="300" r:id="rId3"/>
    <p:sldId id="282" r:id="rId4"/>
    <p:sldId id="261" r:id="rId5"/>
    <p:sldId id="264" r:id="rId6"/>
    <p:sldId id="262" r:id="rId7"/>
    <p:sldId id="265" r:id="rId8"/>
    <p:sldId id="266" r:id="rId9"/>
    <p:sldId id="267" r:id="rId10"/>
    <p:sldId id="301" r:id="rId11"/>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B80000"/>
    <a:srgbClr val="920000"/>
    <a:srgbClr val="FF6699"/>
    <a:srgbClr val="009999"/>
    <a:srgbClr val="000099"/>
    <a:srgbClr val="CCFFFF"/>
    <a:srgbClr val="00CC99"/>
    <a:srgbClr val="006600"/>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80" autoAdjust="0"/>
    <p:restoredTop sz="94660"/>
  </p:normalViewPr>
  <p:slideViewPr>
    <p:cSldViewPr>
      <p:cViewPr varScale="1">
        <p:scale>
          <a:sx n="94" d="100"/>
          <a:sy n="94" d="100"/>
        </p:scale>
        <p:origin x="1032"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png"/></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image" Target="../media/image12.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81F38E8F-F1C0-4879-8269-6C803E96CD4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BEEC1480-152C-43FF-85AC-8AC4DE640A5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3A1772A5-5D3B-44BF-B97B-6B7E7A12C59B}"/>
              </a:ext>
            </a:extLst>
          </p:cNvPr>
          <p:cNvSpPr>
            <a:spLocks noGrp="1" noChangeArrowheads="1"/>
          </p:cNvSpPr>
          <p:nvPr>
            <p:ph type="sldNum" sz="quarter" idx="12"/>
          </p:nvPr>
        </p:nvSpPr>
        <p:spPr>
          <a:ln/>
        </p:spPr>
        <p:txBody>
          <a:bodyPr/>
          <a:lstStyle>
            <a:lvl1pPr>
              <a:defRPr/>
            </a:lvl1pPr>
          </a:lstStyle>
          <a:p>
            <a:pPr>
              <a:defRPr/>
            </a:pPr>
            <a:fld id="{46814B65-6961-4AD5-AD9B-9CD27E17D18D}" type="slidenum">
              <a:rPr lang="en-US" altLang="ja-JP"/>
              <a:pPr>
                <a:defRPr/>
              </a:pPr>
              <a:t>‹#›</a:t>
            </a:fld>
            <a:endParaRPr lang="en-US" altLang="ja-JP"/>
          </a:p>
        </p:txBody>
      </p:sp>
    </p:spTree>
    <p:extLst>
      <p:ext uri="{BB962C8B-B14F-4D97-AF65-F5344CB8AC3E}">
        <p14:creationId xmlns:p14="http://schemas.microsoft.com/office/powerpoint/2010/main" val="2107821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17A58328-EC1B-4769-AEBC-F037973EFC6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EFEA3599-0725-4B28-852F-A28B636E619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C8B08D11-C9C8-4DC3-9416-6EC374EFECA6}"/>
              </a:ext>
            </a:extLst>
          </p:cNvPr>
          <p:cNvSpPr>
            <a:spLocks noGrp="1" noChangeArrowheads="1"/>
          </p:cNvSpPr>
          <p:nvPr>
            <p:ph type="sldNum" sz="quarter" idx="12"/>
          </p:nvPr>
        </p:nvSpPr>
        <p:spPr>
          <a:ln/>
        </p:spPr>
        <p:txBody>
          <a:bodyPr/>
          <a:lstStyle>
            <a:lvl1pPr>
              <a:defRPr/>
            </a:lvl1pPr>
          </a:lstStyle>
          <a:p>
            <a:pPr>
              <a:defRPr/>
            </a:pPr>
            <a:fld id="{FBE60FB7-B4A7-4433-AC88-E9F52483A4A0}" type="slidenum">
              <a:rPr lang="en-US" altLang="ja-JP"/>
              <a:pPr>
                <a:defRPr/>
              </a:pPr>
              <a:t>‹#›</a:t>
            </a:fld>
            <a:endParaRPr lang="en-US" altLang="ja-JP"/>
          </a:p>
        </p:txBody>
      </p:sp>
    </p:spTree>
    <p:extLst>
      <p:ext uri="{BB962C8B-B14F-4D97-AF65-F5344CB8AC3E}">
        <p14:creationId xmlns:p14="http://schemas.microsoft.com/office/powerpoint/2010/main" val="931362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F865A0FC-1FE4-4A16-8795-58C4314A4D9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31662748-C58A-44EB-B503-4264E63DC45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6E23C4DC-D9AF-480C-A415-6D2D11422228}"/>
              </a:ext>
            </a:extLst>
          </p:cNvPr>
          <p:cNvSpPr>
            <a:spLocks noGrp="1" noChangeArrowheads="1"/>
          </p:cNvSpPr>
          <p:nvPr>
            <p:ph type="sldNum" sz="quarter" idx="12"/>
          </p:nvPr>
        </p:nvSpPr>
        <p:spPr>
          <a:ln/>
        </p:spPr>
        <p:txBody>
          <a:bodyPr/>
          <a:lstStyle>
            <a:lvl1pPr>
              <a:defRPr/>
            </a:lvl1pPr>
          </a:lstStyle>
          <a:p>
            <a:pPr>
              <a:defRPr/>
            </a:pPr>
            <a:fld id="{41326A9E-A107-4302-8CCB-D4BFEBD30086}" type="slidenum">
              <a:rPr lang="en-US" altLang="ja-JP"/>
              <a:pPr>
                <a:defRPr/>
              </a:pPr>
              <a:t>‹#›</a:t>
            </a:fld>
            <a:endParaRPr lang="en-US" altLang="ja-JP"/>
          </a:p>
        </p:txBody>
      </p:sp>
    </p:spTree>
    <p:extLst>
      <p:ext uri="{BB962C8B-B14F-4D97-AF65-F5344CB8AC3E}">
        <p14:creationId xmlns:p14="http://schemas.microsoft.com/office/powerpoint/2010/main" val="8569106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457200" y="1600200"/>
            <a:ext cx="4038600" cy="45259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648200" y="3938588"/>
            <a:ext cx="4038600" cy="21875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a:extLst>
              <a:ext uri="{FF2B5EF4-FFF2-40B4-BE49-F238E27FC236}">
                <a16:creationId xmlns:a16="http://schemas.microsoft.com/office/drawing/2014/main" id="{1E7BCD7C-8873-4FFE-B1D7-79D55124CBB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a:extLst>
              <a:ext uri="{FF2B5EF4-FFF2-40B4-BE49-F238E27FC236}">
                <a16:creationId xmlns:a16="http://schemas.microsoft.com/office/drawing/2014/main" id="{410BCECB-BE85-49BF-9A21-33A7AA26304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a:extLst>
              <a:ext uri="{FF2B5EF4-FFF2-40B4-BE49-F238E27FC236}">
                <a16:creationId xmlns:a16="http://schemas.microsoft.com/office/drawing/2014/main" id="{90F95059-72B0-47AA-A9A5-54BC7419DD34}"/>
              </a:ext>
            </a:extLst>
          </p:cNvPr>
          <p:cNvSpPr>
            <a:spLocks noGrp="1" noChangeArrowheads="1"/>
          </p:cNvSpPr>
          <p:nvPr>
            <p:ph type="sldNum" sz="quarter" idx="12"/>
          </p:nvPr>
        </p:nvSpPr>
        <p:spPr>
          <a:ln/>
        </p:spPr>
        <p:txBody>
          <a:bodyPr/>
          <a:lstStyle>
            <a:lvl1pPr>
              <a:defRPr/>
            </a:lvl1pPr>
          </a:lstStyle>
          <a:p>
            <a:pPr>
              <a:defRPr/>
            </a:pPr>
            <a:fld id="{CCE9E560-78AA-4698-8C77-F57DF46BBB66}" type="slidenum">
              <a:rPr lang="en-US" altLang="ja-JP"/>
              <a:pPr>
                <a:defRPr/>
              </a:pPr>
              <a:t>‹#›</a:t>
            </a:fld>
            <a:endParaRPr lang="en-US" altLang="ja-JP"/>
          </a:p>
        </p:txBody>
      </p:sp>
    </p:spTree>
    <p:extLst>
      <p:ext uri="{BB962C8B-B14F-4D97-AF65-F5344CB8AC3E}">
        <p14:creationId xmlns:p14="http://schemas.microsoft.com/office/powerpoint/2010/main" val="3855458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9A5876DE-C935-4FA5-A36E-A77BF16B500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B83841CF-1330-478B-8B4D-480A3B565EB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5A145833-543F-4203-A5EC-0E5DD8524186}"/>
              </a:ext>
            </a:extLst>
          </p:cNvPr>
          <p:cNvSpPr>
            <a:spLocks noGrp="1" noChangeArrowheads="1"/>
          </p:cNvSpPr>
          <p:nvPr>
            <p:ph type="sldNum" sz="quarter" idx="12"/>
          </p:nvPr>
        </p:nvSpPr>
        <p:spPr>
          <a:ln/>
        </p:spPr>
        <p:txBody>
          <a:bodyPr/>
          <a:lstStyle>
            <a:lvl1pPr>
              <a:defRPr/>
            </a:lvl1pPr>
          </a:lstStyle>
          <a:p>
            <a:pPr>
              <a:defRPr/>
            </a:pPr>
            <a:fld id="{C9C84CE2-59DB-437E-B10A-5F124D3EB2E9}" type="slidenum">
              <a:rPr lang="en-US" altLang="ja-JP"/>
              <a:pPr>
                <a:defRPr/>
              </a:pPr>
              <a:t>‹#›</a:t>
            </a:fld>
            <a:endParaRPr lang="en-US" altLang="ja-JP"/>
          </a:p>
        </p:txBody>
      </p:sp>
    </p:spTree>
    <p:extLst>
      <p:ext uri="{BB962C8B-B14F-4D97-AF65-F5344CB8AC3E}">
        <p14:creationId xmlns:p14="http://schemas.microsoft.com/office/powerpoint/2010/main" val="692265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531594A7-3EEE-4E14-8DDA-DBB8AA377ED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9717A38D-B405-4E27-B0B4-2E2084D6FDF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BDD3AC04-242B-4E83-9EB4-C6F60126301F}"/>
              </a:ext>
            </a:extLst>
          </p:cNvPr>
          <p:cNvSpPr>
            <a:spLocks noGrp="1" noChangeArrowheads="1"/>
          </p:cNvSpPr>
          <p:nvPr>
            <p:ph type="sldNum" sz="quarter" idx="12"/>
          </p:nvPr>
        </p:nvSpPr>
        <p:spPr>
          <a:ln/>
        </p:spPr>
        <p:txBody>
          <a:bodyPr/>
          <a:lstStyle>
            <a:lvl1pPr>
              <a:defRPr/>
            </a:lvl1pPr>
          </a:lstStyle>
          <a:p>
            <a:pPr>
              <a:defRPr/>
            </a:pPr>
            <a:fld id="{B81C2F35-4284-47F8-B358-6EA56E9DB161}" type="slidenum">
              <a:rPr lang="en-US" altLang="ja-JP"/>
              <a:pPr>
                <a:defRPr/>
              </a:pPr>
              <a:t>‹#›</a:t>
            </a:fld>
            <a:endParaRPr lang="en-US" altLang="ja-JP"/>
          </a:p>
        </p:txBody>
      </p:sp>
    </p:spTree>
    <p:extLst>
      <p:ext uri="{BB962C8B-B14F-4D97-AF65-F5344CB8AC3E}">
        <p14:creationId xmlns:p14="http://schemas.microsoft.com/office/powerpoint/2010/main" val="3403442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0B72FEAB-008F-4F23-ABDE-FEFEA4752CB7}"/>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A5AE8EA4-DD85-42C3-9503-E26DFB1D0ED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858723FC-1145-4FD0-A765-1A2EBCB0CBDE}"/>
              </a:ext>
            </a:extLst>
          </p:cNvPr>
          <p:cNvSpPr>
            <a:spLocks noGrp="1" noChangeArrowheads="1"/>
          </p:cNvSpPr>
          <p:nvPr>
            <p:ph type="sldNum" sz="quarter" idx="12"/>
          </p:nvPr>
        </p:nvSpPr>
        <p:spPr>
          <a:ln/>
        </p:spPr>
        <p:txBody>
          <a:bodyPr/>
          <a:lstStyle>
            <a:lvl1pPr>
              <a:defRPr/>
            </a:lvl1pPr>
          </a:lstStyle>
          <a:p>
            <a:pPr>
              <a:defRPr/>
            </a:pPr>
            <a:fld id="{691438A4-5448-4D36-BFDF-352BF62885CF}" type="slidenum">
              <a:rPr lang="en-US" altLang="ja-JP"/>
              <a:pPr>
                <a:defRPr/>
              </a:pPr>
              <a:t>‹#›</a:t>
            </a:fld>
            <a:endParaRPr lang="en-US" altLang="ja-JP"/>
          </a:p>
        </p:txBody>
      </p:sp>
    </p:spTree>
    <p:extLst>
      <p:ext uri="{BB962C8B-B14F-4D97-AF65-F5344CB8AC3E}">
        <p14:creationId xmlns:p14="http://schemas.microsoft.com/office/powerpoint/2010/main" val="2130795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966C106F-3E2F-471E-BB64-AA6F7FC4855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90B94E34-04BC-49CB-8AEF-C83DAA8C9FE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C8B7CC61-9243-4626-BE59-34C9970AE9D4}"/>
              </a:ext>
            </a:extLst>
          </p:cNvPr>
          <p:cNvSpPr>
            <a:spLocks noGrp="1" noChangeArrowheads="1"/>
          </p:cNvSpPr>
          <p:nvPr>
            <p:ph type="sldNum" sz="quarter" idx="12"/>
          </p:nvPr>
        </p:nvSpPr>
        <p:spPr>
          <a:ln/>
        </p:spPr>
        <p:txBody>
          <a:bodyPr/>
          <a:lstStyle>
            <a:lvl1pPr>
              <a:defRPr/>
            </a:lvl1pPr>
          </a:lstStyle>
          <a:p>
            <a:pPr>
              <a:defRPr/>
            </a:pPr>
            <a:fld id="{59604F04-9116-42FC-AA19-154230282B82}" type="slidenum">
              <a:rPr lang="en-US" altLang="ja-JP"/>
              <a:pPr>
                <a:defRPr/>
              </a:pPr>
              <a:t>‹#›</a:t>
            </a:fld>
            <a:endParaRPr lang="en-US" altLang="ja-JP"/>
          </a:p>
        </p:txBody>
      </p:sp>
    </p:spTree>
    <p:extLst>
      <p:ext uri="{BB962C8B-B14F-4D97-AF65-F5344CB8AC3E}">
        <p14:creationId xmlns:p14="http://schemas.microsoft.com/office/powerpoint/2010/main" val="1744207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1372036C-87C7-413A-8BBD-1CCB60436A9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AC8E3431-0CCA-4464-9216-1158F50CF56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658B42A6-E7F8-4BB2-84C3-E1428070F078}"/>
              </a:ext>
            </a:extLst>
          </p:cNvPr>
          <p:cNvSpPr>
            <a:spLocks noGrp="1" noChangeArrowheads="1"/>
          </p:cNvSpPr>
          <p:nvPr>
            <p:ph type="sldNum" sz="quarter" idx="12"/>
          </p:nvPr>
        </p:nvSpPr>
        <p:spPr>
          <a:ln/>
        </p:spPr>
        <p:txBody>
          <a:bodyPr/>
          <a:lstStyle>
            <a:lvl1pPr>
              <a:defRPr/>
            </a:lvl1pPr>
          </a:lstStyle>
          <a:p>
            <a:pPr>
              <a:defRPr/>
            </a:pPr>
            <a:fld id="{B5C5E8A4-5574-4294-A3B5-A066D651153A}" type="slidenum">
              <a:rPr lang="en-US" altLang="ja-JP"/>
              <a:pPr>
                <a:defRPr/>
              </a:pPr>
              <a:t>‹#›</a:t>
            </a:fld>
            <a:endParaRPr lang="en-US" altLang="ja-JP"/>
          </a:p>
        </p:txBody>
      </p:sp>
    </p:spTree>
    <p:extLst>
      <p:ext uri="{BB962C8B-B14F-4D97-AF65-F5344CB8AC3E}">
        <p14:creationId xmlns:p14="http://schemas.microsoft.com/office/powerpoint/2010/main" val="3000246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0623C2A-07FC-4CB9-A932-825A80A1BDE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2EBCB5BE-40F1-44DA-8CBE-6560992F2EA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03537C0F-8D6C-43E2-854B-A12169A60432}"/>
              </a:ext>
            </a:extLst>
          </p:cNvPr>
          <p:cNvSpPr>
            <a:spLocks noGrp="1" noChangeArrowheads="1"/>
          </p:cNvSpPr>
          <p:nvPr>
            <p:ph type="sldNum" sz="quarter" idx="12"/>
          </p:nvPr>
        </p:nvSpPr>
        <p:spPr>
          <a:ln/>
        </p:spPr>
        <p:txBody>
          <a:bodyPr/>
          <a:lstStyle>
            <a:lvl1pPr>
              <a:defRPr/>
            </a:lvl1pPr>
          </a:lstStyle>
          <a:p>
            <a:pPr>
              <a:defRPr/>
            </a:pPr>
            <a:fld id="{8CBD77BB-336E-4EB0-A2A7-A6F6D6C8775E}" type="slidenum">
              <a:rPr lang="en-US" altLang="ja-JP"/>
              <a:pPr>
                <a:defRPr/>
              </a:pPr>
              <a:t>‹#›</a:t>
            </a:fld>
            <a:endParaRPr lang="en-US" altLang="ja-JP"/>
          </a:p>
        </p:txBody>
      </p:sp>
    </p:spTree>
    <p:extLst>
      <p:ext uri="{BB962C8B-B14F-4D97-AF65-F5344CB8AC3E}">
        <p14:creationId xmlns:p14="http://schemas.microsoft.com/office/powerpoint/2010/main" val="3109596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752323A7-8520-4489-AFA9-CE487DC4F2C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13B46D0E-2A3A-44AD-A3F4-174615A1686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1EBB0C34-A5B7-45D4-9D0B-119551D5582F}"/>
              </a:ext>
            </a:extLst>
          </p:cNvPr>
          <p:cNvSpPr>
            <a:spLocks noGrp="1" noChangeArrowheads="1"/>
          </p:cNvSpPr>
          <p:nvPr>
            <p:ph type="sldNum" sz="quarter" idx="12"/>
          </p:nvPr>
        </p:nvSpPr>
        <p:spPr>
          <a:ln/>
        </p:spPr>
        <p:txBody>
          <a:bodyPr/>
          <a:lstStyle>
            <a:lvl1pPr>
              <a:defRPr/>
            </a:lvl1pPr>
          </a:lstStyle>
          <a:p>
            <a:pPr>
              <a:defRPr/>
            </a:pPr>
            <a:fld id="{4B6813C5-4655-455E-9103-A36670F43841}" type="slidenum">
              <a:rPr lang="en-US" altLang="ja-JP"/>
              <a:pPr>
                <a:defRPr/>
              </a:pPr>
              <a:t>‹#›</a:t>
            </a:fld>
            <a:endParaRPr lang="en-US" altLang="ja-JP"/>
          </a:p>
        </p:txBody>
      </p:sp>
    </p:spTree>
    <p:extLst>
      <p:ext uri="{BB962C8B-B14F-4D97-AF65-F5344CB8AC3E}">
        <p14:creationId xmlns:p14="http://schemas.microsoft.com/office/powerpoint/2010/main" val="607689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D5D61BEC-F466-4039-8C94-EA0F9BC9CC5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5A03BAE9-251D-468F-9639-8E043745016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BF596AF7-3428-4D2B-85A3-419E293E0B53}"/>
              </a:ext>
            </a:extLst>
          </p:cNvPr>
          <p:cNvSpPr>
            <a:spLocks noGrp="1" noChangeArrowheads="1"/>
          </p:cNvSpPr>
          <p:nvPr>
            <p:ph type="sldNum" sz="quarter" idx="12"/>
          </p:nvPr>
        </p:nvSpPr>
        <p:spPr>
          <a:ln/>
        </p:spPr>
        <p:txBody>
          <a:bodyPr/>
          <a:lstStyle>
            <a:lvl1pPr>
              <a:defRPr/>
            </a:lvl1pPr>
          </a:lstStyle>
          <a:p>
            <a:pPr>
              <a:defRPr/>
            </a:pPr>
            <a:fld id="{1C6F9547-EB90-4084-917E-EAAC3A208092}" type="slidenum">
              <a:rPr lang="en-US" altLang="ja-JP"/>
              <a:pPr>
                <a:defRPr/>
              </a:pPr>
              <a:t>‹#›</a:t>
            </a:fld>
            <a:endParaRPr lang="en-US" altLang="ja-JP"/>
          </a:p>
        </p:txBody>
      </p:sp>
    </p:spTree>
    <p:extLst>
      <p:ext uri="{BB962C8B-B14F-4D97-AF65-F5344CB8AC3E}">
        <p14:creationId xmlns:p14="http://schemas.microsoft.com/office/powerpoint/2010/main" val="3163608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1811962-C988-4DA6-9640-DD9B52A9EBEC}"/>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63E61820-8FDB-47C4-B254-576C39CAB152}"/>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86020" name="Rectangle 4">
            <a:extLst>
              <a:ext uri="{FF2B5EF4-FFF2-40B4-BE49-F238E27FC236}">
                <a16:creationId xmlns:a16="http://schemas.microsoft.com/office/drawing/2014/main" id="{3C3990B1-E15D-4922-8A58-CD7C6CAFEC9D}"/>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ltLang="ja-JP"/>
          </a:p>
        </p:txBody>
      </p:sp>
      <p:sp>
        <p:nvSpPr>
          <p:cNvPr id="86021" name="Rectangle 5">
            <a:extLst>
              <a:ext uri="{FF2B5EF4-FFF2-40B4-BE49-F238E27FC236}">
                <a16:creationId xmlns:a16="http://schemas.microsoft.com/office/drawing/2014/main" id="{83BFCA74-556A-4638-ADE8-A72D1B6592BE}"/>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ltLang="ja-JP"/>
          </a:p>
        </p:txBody>
      </p:sp>
      <p:sp>
        <p:nvSpPr>
          <p:cNvPr id="86022" name="Rectangle 6">
            <a:extLst>
              <a:ext uri="{FF2B5EF4-FFF2-40B4-BE49-F238E27FC236}">
                <a16:creationId xmlns:a16="http://schemas.microsoft.com/office/drawing/2014/main" id="{07D49BA1-9C9C-43B6-AEC1-E61095FC028D}"/>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7021455-6616-4502-BF0C-6160CB39E954}"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audio" Target="../media/media1.WAV"/><Relationship Id="rId1" Type="http://schemas.microsoft.com/office/2007/relationships/media" Target="../media/media1.WAV"/><Relationship Id="rId6" Type="http://schemas.openxmlformats.org/officeDocument/2006/relationships/image" Target="../media/image7.jp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audio" Target="../media/media1.WAV"/><Relationship Id="rId1" Type="http://schemas.microsoft.com/office/2007/relationships/media" Target="../media/media1.WAV"/><Relationship Id="rId5" Type="http://schemas.openxmlformats.org/officeDocument/2006/relationships/image" Target="../media/image6.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audio" Target="../media/media1.WAV"/><Relationship Id="rId1" Type="http://schemas.microsoft.com/office/2007/relationships/media" Target="../media/media1.WAV"/><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audio" Target="../media/media2.WAV"/><Relationship Id="rId7" Type="http://schemas.openxmlformats.org/officeDocument/2006/relationships/oleObject" Target="../embeddings/oleObject1.bin"/><Relationship Id="rId2" Type="http://schemas.microsoft.com/office/2007/relationships/media" Target="../media/media2.WAV"/><Relationship Id="rId1" Type="http://schemas.openxmlformats.org/officeDocument/2006/relationships/vmlDrawing" Target="../drawings/vmlDrawing1.vml"/><Relationship Id="rId6" Type="http://schemas.openxmlformats.org/officeDocument/2006/relationships/slideLayout" Target="../slideLayouts/slideLayout7.xml"/><Relationship Id="rId5" Type="http://schemas.openxmlformats.org/officeDocument/2006/relationships/audio" Target="../media/media3.WAV"/><Relationship Id="rId10" Type="http://schemas.openxmlformats.org/officeDocument/2006/relationships/image" Target="../media/image11.jpg"/><Relationship Id="rId4" Type="http://schemas.microsoft.com/office/2007/relationships/media" Target="../media/media3.WAV"/><Relationship Id="rId9" Type="http://schemas.openxmlformats.org/officeDocument/2006/relationships/image" Target="../media/image6.png"/></Relationships>
</file>

<file path=ppt/slides/_rels/slide9.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4.jpg"/><Relationship Id="rId3" Type="http://schemas.openxmlformats.org/officeDocument/2006/relationships/audio" Target="../media/media2.WAV"/><Relationship Id="rId7" Type="http://schemas.openxmlformats.org/officeDocument/2006/relationships/oleObject" Target="../embeddings/oleObject2.bin"/><Relationship Id="rId12" Type="http://schemas.openxmlformats.org/officeDocument/2006/relationships/image" Target="../media/image6.png"/><Relationship Id="rId2" Type="http://schemas.microsoft.com/office/2007/relationships/media" Target="../media/media2.WAV"/><Relationship Id="rId1" Type="http://schemas.openxmlformats.org/officeDocument/2006/relationships/vmlDrawing" Target="../drawings/vmlDrawing2.vml"/><Relationship Id="rId6" Type="http://schemas.openxmlformats.org/officeDocument/2006/relationships/slideLayout" Target="../slideLayouts/slideLayout7.xml"/><Relationship Id="rId11" Type="http://schemas.openxmlformats.org/officeDocument/2006/relationships/oleObject" Target="../embeddings/oleObject4.bin"/><Relationship Id="rId5" Type="http://schemas.openxmlformats.org/officeDocument/2006/relationships/audio" Target="../media/media3.WAV"/><Relationship Id="rId10" Type="http://schemas.openxmlformats.org/officeDocument/2006/relationships/image" Target="../media/image13.png"/><Relationship Id="rId4" Type="http://schemas.microsoft.com/office/2007/relationships/media" Target="../media/media3.WAV"/><Relationship Id="rId9"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2050" name="Text Box 7">
            <a:extLst>
              <a:ext uri="{FF2B5EF4-FFF2-40B4-BE49-F238E27FC236}">
                <a16:creationId xmlns:a16="http://schemas.microsoft.com/office/drawing/2014/main" id="{A7A98444-D064-4EC3-BACF-D95773ED597D}"/>
              </a:ext>
            </a:extLst>
          </p:cNvPr>
          <p:cNvSpPr txBox="1">
            <a:spLocks noChangeArrowheads="1"/>
          </p:cNvSpPr>
          <p:nvPr/>
        </p:nvSpPr>
        <p:spPr bwMode="auto">
          <a:xfrm>
            <a:off x="889633" y="4657646"/>
            <a:ext cx="73647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dirty="0">
                <a:solidFill>
                  <a:srgbClr val="99FF66"/>
                </a:solidFill>
              </a:rPr>
              <a:t>　　　</a:t>
            </a:r>
            <a:r>
              <a:rPr lang="ja-JP" altLang="en-US" sz="1800" dirty="0">
                <a:solidFill>
                  <a:schemeClr val="bg1"/>
                </a:solidFill>
                <a:latin typeface="HGSｺﾞｼｯｸE" panose="020B0900000000000000" pitchFamily="50" charset="-128"/>
                <a:ea typeface="HGSｺﾞｼｯｸE" panose="020B0900000000000000" pitchFamily="50" charset="-128"/>
              </a:rPr>
              <a:t>入口紀男　</a:t>
            </a:r>
            <a:r>
              <a:rPr lang="ja-JP" altLang="en-US" sz="1600" dirty="0">
                <a:solidFill>
                  <a:schemeClr val="bg1"/>
                </a:solidFill>
                <a:latin typeface="ＭＳ ゴシック" panose="020B0609070205080204" pitchFamily="49" charset="-128"/>
                <a:ea typeface="ＭＳ ゴシック" panose="020B0609070205080204" pitchFamily="49" charset="-128"/>
              </a:rPr>
              <a:t>（熊本大学名誉教授）　</a:t>
            </a:r>
            <a:r>
              <a:rPr lang="ja-JP" altLang="en-US" sz="1800" dirty="0">
                <a:solidFill>
                  <a:schemeClr val="bg1"/>
                </a:solidFill>
                <a:latin typeface="HGSｺﾞｼｯｸE" panose="020B0900000000000000" pitchFamily="50" charset="-128"/>
                <a:ea typeface="HGSｺﾞｼｯｸE" panose="020B0900000000000000" pitchFamily="50" charset="-128"/>
              </a:rPr>
              <a:t>上野照剛　</a:t>
            </a:r>
            <a:r>
              <a:rPr lang="ja-JP" altLang="en-US" sz="1600" dirty="0">
                <a:solidFill>
                  <a:schemeClr val="bg1"/>
                </a:solidFill>
                <a:latin typeface="ＭＳ ゴシック" panose="020B0609070205080204" pitchFamily="49" charset="-128"/>
                <a:ea typeface="ＭＳ ゴシック" panose="020B0609070205080204" pitchFamily="49" charset="-128"/>
              </a:rPr>
              <a:t>（東京大学名誉教授）</a:t>
            </a:r>
          </a:p>
        </p:txBody>
      </p:sp>
      <p:sp>
        <p:nvSpPr>
          <p:cNvPr id="2051" name="Text Box 25">
            <a:extLst>
              <a:ext uri="{FF2B5EF4-FFF2-40B4-BE49-F238E27FC236}">
                <a16:creationId xmlns:a16="http://schemas.microsoft.com/office/drawing/2014/main" id="{434A484C-C194-400B-B61F-4D069F720AE7}"/>
              </a:ext>
            </a:extLst>
          </p:cNvPr>
          <p:cNvSpPr txBox="1">
            <a:spLocks noChangeArrowheads="1"/>
          </p:cNvSpPr>
          <p:nvPr/>
        </p:nvSpPr>
        <p:spPr bwMode="auto">
          <a:xfrm>
            <a:off x="2195513" y="6237288"/>
            <a:ext cx="43513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kumimoji="0" lang="ja-JP" altLang="en-US" sz="1200">
                <a:solidFill>
                  <a:schemeClr val="bg1"/>
                </a:solidFill>
                <a:latin typeface="ＭＳ ゴシック" panose="020B0609070205080204" pitchFamily="49" charset="-128"/>
                <a:ea typeface="ＭＳ ゴシック" panose="020B0609070205080204" pitchFamily="49" charset="-128"/>
              </a:rPr>
              <a:t>（肖像画出典）　英</a:t>
            </a:r>
            <a:r>
              <a:rPr lang="ja-JP" altLang="en-US" sz="1200">
                <a:solidFill>
                  <a:schemeClr val="bg1"/>
                </a:solidFill>
                <a:latin typeface="ＭＳ ゴシック" panose="020B0609070205080204" pitchFamily="49" charset="-128"/>
                <a:ea typeface="ＭＳ ゴシック" panose="020B0609070205080204" pitchFamily="49" charset="-128"/>
              </a:rPr>
              <a:t>国立肖像館、ヨーク大学、ノーベル財団</a:t>
            </a:r>
          </a:p>
        </p:txBody>
      </p:sp>
      <p:sp>
        <p:nvSpPr>
          <p:cNvPr id="2052" name="テキスト ボックス 1">
            <a:extLst>
              <a:ext uri="{FF2B5EF4-FFF2-40B4-BE49-F238E27FC236}">
                <a16:creationId xmlns:a16="http://schemas.microsoft.com/office/drawing/2014/main" id="{8D3E4163-1DFA-486B-B9F2-529D24448849}"/>
              </a:ext>
            </a:extLst>
          </p:cNvPr>
          <p:cNvSpPr txBox="1">
            <a:spLocks noChangeArrowheads="1"/>
          </p:cNvSpPr>
          <p:nvPr/>
        </p:nvSpPr>
        <p:spPr bwMode="auto">
          <a:xfrm>
            <a:off x="503237" y="3409554"/>
            <a:ext cx="8137525" cy="428625"/>
          </a:xfrm>
          <a:prstGeom prst="rect">
            <a:avLst/>
          </a:prstGeom>
          <a:noFill/>
          <a:ln w="317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200">
                <a:solidFill>
                  <a:schemeClr val="bg1"/>
                </a:solidFill>
                <a:latin typeface="HGSｺﾞｼｯｸE" panose="020B0900000000000000" pitchFamily="50" charset="-128"/>
                <a:ea typeface="HGSｺﾞｼｯｸE" panose="020B0900000000000000" pitchFamily="50" charset="-128"/>
              </a:rPr>
              <a:t>１．人体の原子核からどのようにして電気信号を取り出すのか</a:t>
            </a:r>
          </a:p>
        </p:txBody>
      </p:sp>
      <p:sp>
        <p:nvSpPr>
          <p:cNvPr id="2053" name="テキスト ボックス 2">
            <a:extLst>
              <a:ext uri="{FF2B5EF4-FFF2-40B4-BE49-F238E27FC236}">
                <a16:creationId xmlns:a16="http://schemas.microsoft.com/office/drawing/2014/main" id="{1D1B4BC8-6B85-440C-BCE7-CC620A5FCD8A}"/>
              </a:ext>
            </a:extLst>
          </p:cNvPr>
          <p:cNvSpPr txBox="1">
            <a:spLocks noChangeArrowheads="1"/>
          </p:cNvSpPr>
          <p:nvPr/>
        </p:nvSpPr>
        <p:spPr bwMode="auto">
          <a:xfrm>
            <a:off x="1086485" y="764704"/>
            <a:ext cx="345598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dirty="0">
                <a:solidFill>
                  <a:schemeClr val="bg1"/>
                </a:solidFill>
                <a:latin typeface="HGSｺﾞｼｯｸE" panose="020B0900000000000000" pitchFamily="50" charset="-128"/>
                <a:ea typeface="HGSｺﾞｼｯｸE" panose="020B0900000000000000" pitchFamily="50" charset="-128"/>
              </a:rPr>
              <a:t>磁気共鳴映像法（</a:t>
            </a:r>
            <a:r>
              <a:rPr lang="en-US" altLang="ja-JP" sz="2000" b="1"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MRI</a:t>
            </a:r>
            <a:r>
              <a:rPr lang="ja-JP" altLang="en-US" sz="1800" dirty="0">
                <a:solidFill>
                  <a:schemeClr val="bg1"/>
                </a:solidFill>
                <a:latin typeface="HGSｺﾞｼｯｸE" panose="020B0900000000000000" pitchFamily="50" charset="-128"/>
                <a:ea typeface="HGSｺﾞｼｯｸE" panose="020B0900000000000000" pitchFamily="50" charset="-128"/>
              </a:rPr>
              <a:t>）の原理</a:t>
            </a:r>
          </a:p>
        </p:txBody>
      </p:sp>
      <p:pic>
        <p:nvPicPr>
          <p:cNvPr id="2054" name="図 2">
            <a:extLst>
              <a:ext uri="{FF2B5EF4-FFF2-40B4-BE49-F238E27FC236}">
                <a16:creationId xmlns:a16="http://schemas.microsoft.com/office/drawing/2014/main" id="{79CA8ACE-EA12-4043-B422-E402766732D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27763" y="454025"/>
            <a:ext cx="1873250" cy="1724025"/>
          </a:xfrm>
          <a:prstGeom prst="rect">
            <a:avLst/>
          </a:prstGeom>
          <a:noFill/>
          <a:ln w="3175">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4" name="テキスト ボックス 3">
            <a:extLst>
              <a:ext uri="{FF2B5EF4-FFF2-40B4-BE49-F238E27FC236}">
                <a16:creationId xmlns:a16="http://schemas.microsoft.com/office/drawing/2014/main" id="{5DA026E6-45DD-4246-A437-5F19BB75A295}"/>
              </a:ext>
            </a:extLst>
          </p:cNvPr>
          <p:cNvSpPr txBox="1"/>
          <p:nvPr/>
        </p:nvSpPr>
        <p:spPr>
          <a:xfrm>
            <a:off x="5472200" y="2351186"/>
            <a:ext cx="3384376" cy="796565"/>
          </a:xfrm>
          <a:prstGeom prst="rect">
            <a:avLst/>
          </a:prstGeom>
          <a:noFill/>
        </p:spPr>
        <p:txBody>
          <a:bodyPr wrap="square">
            <a:spAutoFit/>
          </a:bodyPr>
          <a:lstStyle/>
          <a:p>
            <a:pPr algn="ctr">
              <a:lnSpc>
                <a:spcPts val="1900"/>
              </a:lnSpc>
              <a:defRPr/>
            </a:pPr>
            <a:r>
              <a:rPr lang="ja-JP" altLang="en-US" sz="1200" b="1" dirty="0">
                <a:solidFill>
                  <a:schemeClr val="bg1"/>
                </a:solidFill>
                <a:latin typeface="ＭＳ ゴシック" panose="020B0609070205080204" pitchFamily="49" charset="-128"/>
                <a:ea typeface="ＭＳ ゴシック" panose="020B0609070205080204" pitchFamily="49" charset="-128"/>
                <a:cs typeface="Times New Roman" panose="02020603050405020304" pitchFamily="18" charset="0"/>
              </a:rPr>
              <a:t>ヒト頭部 冠状断 </a:t>
            </a:r>
            <a:r>
              <a:rPr lang="en-US" altLang="ja-JP" sz="1400" b="1" dirty="0">
                <a:solidFill>
                  <a:schemeClr val="bg1"/>
                </a:solidFill>
                <a:latin typeface="Times New Roman" panose="02020603050405020304" pitchFamily="18" charset="0"/>
                <a:ea typeface="ＭＳ ゴシック" panose="020B0609070205080204" pitchFamily="49" charset="-128"/>
                <a:cs typeface="Times New Roman" panose="02020603050405020304" pitchFamily="18" charset="0"/>
              </a:rPr>
              <a:t>MRI</a:t>
            </a:r>
            <a:br>
              <a:rPr lang="ja-JP" altLang="en-US" sz="12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br>
            <a:r>
              <a:rPr lang="ja-JP" altLang="en-US" sz="1200" dirty="0">
                <a:solidFill>
                  <a:schemeClr val="bg1"/>
                </a:solidFill>
                <a:latin typeface="ＭＳ Ｐゴシック" panose="020B0600070205080204" pitchFamily="50" charset="-128"/>
                <a:cs typeface="Times New Roman" panose="02020603050405020304" pitchFamily="18" charset="0"/>
              </a:rPr>
              <a:t>スライス </a:t>
            </a:r>
            <a:r>
              <a:rPr lang="en-US" altLang="ja-JP" sz="1200" dirty="0">
                <a:solidFill>
                  <a:schemeClr val="bg1"/>
                </a:solidFill>
                <a:latin typeface="ＭＳ Ｐゴシック" panose="020B0600070205080204" pitchFamily="50" charset="-128"/>
                <a:cs typeface="Times New Roman" panose="02020603050405020304" pitchFamily="18" charset="0"/>
              </a:rPr>
              <a:t>3</a:t>
            </a:r>
            <a:r>
              <a:rPr lang="ja-JP" altLang="en-US" sz="1200" dirty="0">
                <a:solidFill>
                  <a:schemeClr val="bg1"/>
                </a:solidFill>
                <a:latin typeface="ＭＳ Ｐゴシック" panose="020B0600070205080204" pitchFamily="50" charset="-128"/>
                <a:cs typeface="Times New Roman" panose="02020603050405020304" pitchFamily="18" charset="0"/>
              </a:rPr>
              <a:t>ミリ  空間分解能 </a:t>
            </a:r>
            <a:r>
              <a:rPr lang="en-US" altLang="ja-JP" sz="1200" dirty="0">
                <a:solidFill>
                  <a:schemeClr val="bg1"/>
                </a:solidFill>
                <a:latin typeface="ＭＳ Ｐゴシック" panose="020B0600070205080204" pitchFamily="50" charset="-128"/>
                <a:cs typeface="Times New Roman" panose="02020603050405020304" pitchFamily="18" charset="0"/>
              </a:rPr>
              <a:t>0.4</a:t>
            </a:r>
            <a:r>
              <a:rPr lang="ja-JP" altLang="en-US" sz="1200" dirty="0">
                <a:solidFill>
                  <a:schemeClr val="bg1"/>
                </a:solidFill>
                <a:latin typeface="ＭＳ Ｐゴシック" panose="020B0600070205080204" pitchFamily="50" charset="-128"/>
                <a:cs typeface="Times New Roman" panose="02020603050405020304" pitchFamily="18" charset="0"/>
              </a:rPr>
              <a:t>ミリ</a:t>
            </a:r>
            <a:br>
              <a:rPr lang="ja-JP" altLang="en-US" sz="1200" dirty="0">
                <a:solidFill>
                  <a:schemeClr val="bg1"/>
                </a:solidFill>
                <a:latin typeface="ＭＳ Ｐゴシック" panose="020B0600070205080204" pitchFamily="50" charset="-128"/>
                <a:cs typeface="Times New Roman" panose="02020603050405020304" pitchFamily="18" charset="0"/>
              </a:rPr>
            </a:br>
            <a:r>
              <a:rPr lang="en-US" altLang="ja-JP" sz="1200" dirty="0">
                <a:solidFill>
                  <a:schemeClr val="bg1"/>
                </a:solidFill>
                <a:latin typeface="ＭＳ Ｐゴシック" panose="020B0600070205080204" pitchFamily="50" charset="-128"/>
                <a:cs typeface="Times New Roman" panose="02020603050405020304" pitchFamily="18" charset="0"/>
              </a:rPr>
              <a:t>3 </a:t>
            </a:r>
            <a:r>
              <a:rPr lang="ja-JP" altLang="en-US" sz="1200" dirty="0">
                <a:solidFill>
                  <a:schemeClr val="bg1"/>
                </a:solidFill>
                <a:latin typeface="ＭＳ Ｐゴシック" panose="020B0600070205080204" pitchFamily="50" charset="-128"/>
                <a:cs typeface="Times New Roman" panose="02020603050405020304" pitchFamily="18" charset="0"/>
              </a:rPr>
              <a:t>テスラ （シーメンス</a:t>
            </a:r>
            <a:r>
              <a:rPr lang="en-US" altLang="ja-JP" sz="1200" dirty="0">
                <a:solidFill>
                  <a:schemeClr val="bg1"/>
                </a:solidFill>
                <a:latin typeface="ＭＳ Ｐゴシック" panose="020B0600070205080204" pitchFamily="50" charset="-128"/>
                <a:cs typeface="Times New Roman" panose="02020603050405020304" pitchFamily="18" charset="0"/>
              </a:rPr>
              <a:t>AG 1998</a:t>
            </a:r>
            <a:r>
              <a:rPr lang="ja-JP" altLang="en-US" sz="1200" dirty="0">
                <a:solidFill>
                  <a:schemeClr val="bg1"/>
                </a:solidFill>
                <a:latin typeface="ＭＳ Ｐゴシック" panose="020B0600070205080204" pitchFamily="50" charset="-128"/>
                <a:cs typeface="Times New Roman" panose="02020603050405020304" pitchFamily="18" charset="0"/>
              </a:rPr>
              <a:t>年）</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1266" name="Text Box 20">
            <a:extLst>
              <a:ext uri="{FF2B5EF4-FFF2-40B4-BE49-F238E27FC236}">
                <a16:creationId xmlns:a16="http://schemas.microsoft.com/office/drawing/2014/main" id="{E87F9B69-8E54-4C10-B094-4A64AF42822F}"/>
              </a:ext>
            </a:extLst>
          </p:cNvPr>
          <p:cNvSpPr txBox="1">
            <a:spLocks noChangeArrowheads="1"/>
          </p:cNvSpPr>
          <p:nvPr/>
        </p:nvSpPr>
        <p:spPr bwMode="auto">
          <a:xfrm>
            <a:off x="469900" y="4724400"/>
            <a:ext cx="7990532" cy="1138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2800" dirty="0">
                <a:solidFill>
                  <a:schemeClr val="bg1"/>
                </a:solidFill>
                <a:latin typeface="HGSｺﾞｼｯｸE" panose="020B0900000000000000" pitchFamily="50" charset="-128"/>
                <a:ea typeface="HGSｺﾞｼｯｸE" panose="020B0900000000000000" pitchFamily="50" charset="-128"/>
              </a:rPr>
              <a:t>　</a:t>
            </a:r>
            <a:r>
              <a:rPr lang="ja-JP" altLang="en-US" sz="2000" dirty="0">
                <a:solidFill>
                  <a:schemeClr val="bg1"/>
                </a:solidFill>
                <a:latin typeface="HGSｺﾞｼｯｸE" panose="020B0900000000000000" pitchFamily="50" charset="-128"/>
                <a:ea typeface="HGSｺﾞｼｯｸE" panose="020B0900000000000000" pitchFamily="50" charset="-128"/>
              </a:rPr>
              <a:t>人体を静磁場 </a:t>
            </a:r>
            <a:r>
              <a:rPr lang="en-US" altLang="ja-JP" sz="2000" b="1" i="1" dirty="0">
                <a:solidFill>
                  <a:schemeClr val="bg1"/>
                </a:solidFill>
                <a:latin typeface="HGSｺﾞｼｯｸE" panose="020B0900000000000000" pitchFamily="50" charset="-128"/>
                <a:ea typeface="HGSｺﾞｼｯｸE" panose="020B0900000000000000" pitchFamily="50" charset="-128"/>
              </a:rPr>
              <a:t>B</a:t>
            </a:r>
            <a:r>
              <a:rPr lang="en-US" altLang="ja-JP" sz="2000" baseline="-25000" dirty="0">
                <a:solidFill>
                  <a:schemeClr val="bg1"/>
                </a:solidFill>
                <a:latin typeface="HGSｺﾞｼｯｸE" panose="020B0900000000000000" pitchFamily="50" charset="-128"/>
                <a:ea typeface="HGSｺﾞｼｯｸE" panose="020B0900000000000000" pitchFamily="50" charset="-128"/>
              </a:rPr>
              <a:t>0</a:t>
            </a:r>
            <a:r>
              <a:rPr lang="en-US" altLang="ja-JP" sz="2000" dirty="0">
                <a:solidFill>
                  <a:schemeClr val="bg1"/>
                </a:solidFill>
                <a:latin typeface="HGSｺﾞｼｯｸE" panose="020B0900000000000000" pitchFamily="50" charset="-128"/>
                <a:ea typeface="HGSｺﾞｼｯｸE" panose="020B0900000000000000" pitchFamily="50" charset="-128"/>
              </a:rPr>
              <a:t> </a:t>
            </a:r>
            <a:r>
              <a:rPr lang="ja-JP" altLang="en-US" sz="2000" dirty="0">
                <a:solidFill>
                  <a:schemeClr val="bg1"/>
                </a:solidFill>
                <a:latin typeface="HGSｺﾞｼｯｸE" panose="020B0900000000000000" pitchFamily="50" charset="-128"/>
                <a:ea typeface="HGSｺﾞｼｯｸE" panose="020B0900000000000000" pitchFamily="50" charset="-128"/>
              </a:rPr>
              <a:t>の中に置き、水素原子核の歳差運動の周波数 </a:t>
            </a:r>
            <a:r>
              <a:rPr lang="en-US" altLang="ja-JP" sz="2000" i="1"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f </a:t>
            </a:r>
            <a:r>
              <a:rPr lang="ja-JP" altLang="en-US" sz="2000" dirty="0">
                <a:solidFill>
                  <a:schemeClr val="bg1"/>
                </a:solidFill>
                <a:latin typeface="HGSｺﾞｼｯｸE" panose="020B0900000000000000" pitchFamily="50" charset="-128"/>
                <a:ea typeface="HGSｺﾞｼｯｸE" panose="020B0900000000000000" pitchFamily="50" charset="-128"/>
              </a:rPr>
              <a:t>をもつ電磁波を照射することによって磁気共鳴の電流信号が取り出された</a:t>
            </a:r>
            <a:endParaRPr lang="en-US" altLang="ja-JP" sz="2000" dirty="0">
              <a:solidFill>
                <a:schemeClr val="bg1"/>
              </a:solidFill>
              <a:latin typeface="HGSｺﾞｼｯｸE" panose="020B0900000000000000" pitchFamily="50" charset="-128"/>
              <a:ea typeface="HGSｺﾞｼｯｸE" panose="020B0900000000000000" pitchFamily="50" charset="-128"/>
            </a:endParaRPr>
          </a:p>
        </p:txBody>
      </p:sp>
      <p:pic>
        <p:nvPicPr>
          <p:cNvPr id="3" name="図 2">
            <a:extLst>
              <a:ext uri="{FF2B5EF4-FFF2-40B4-BE49-F238E27FC236}">
                <a16:creationId xmlns:a16="http://schemas.microsoft.com/office/drawing/2014/main" id="{77DF7F37-775E-44BD-A214-BD797D8143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0338" y="2276475"/>
            <a:ext cx="3024187" cy="162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Line 2">
            <a:extLst>
              <a:ext uri="{FF2B5EF4-FFF2-40B4-BE49-F238E27FC236}">
                <a16:creationId xmlns:a16="http://schemas.microsoft.com/office/drawing/2014/main" id="{0EECF024-FCE6-4115-8ED5-1E75AD61AE79}"/>
              </a:ext>
            </a:extLst>
          </p:cNvPr>
          <p:cNvSpPr>
            <a:spLocks noChangeShapeType="1"/>
          </p:cNvSpPr>
          <p:nvPr/>
        </p:nvSpPr>
        <p:spPr bwMode="auto">
          <a:xfrm>
            <a:off x="1624013" y="3111500"/>
            <a:ext cx="5327650" cy="0"/>
          </a:xfrm>
          <a:prstGeom prst="line">
            <a:avLst/>
          </a:prstGeom>
          <a:noFill/>
          <a:ln w="28575">
            <a:solidFill>
              <a:schemeClr val="bg1"/>
            </a:solidFill>
            <a:round/>
            <a:headEnd/>
            <a:tailEnd type="stealth" w="lg" len="lg"/>
          </a:ln>
          <a:extLst>
            <a:ext uri="{909E8E84-426E-40DD-AFC4-6F175D3DCCD1}">
              <a14:hiddenFill xmlns:a14="http://schemas.microsoft.com/office/drawing/2010/main">
                <a:noFill/>
              </a14:hiddenFill>
            </a:ext>
          </a:extLst>
        </p:spPr>
        <p:txBody>
          <a:bodyPr/>
          <a:lstStyle/>
          <a:p>
            <a:endParaRPr lang="ja-JP" altLang="en-US"/>
          </a:p>
        </p:txBody>
      </p:sp>
      <p:sp>
        <p:nvSpPr>
          <p:cNvPr id="5" name="Oval 9">
            <a:extLst>
              <a:ext uri="{FF2B5EF4-FFF2-40B4-BE49-F238E27FC236}">
                <a16:creationId xmlns:a16="http://schemas.microsoft.com/office/drawing/2014/main" id="{1D57F31C-45E2-43C1-8EA4-6F15800B474A}"/>
              </a:ext>
            </a:extLst>
          </p:cNvPr>
          <p:cNvSpPr>
            <a:spLocks noChangeArrowheads="1"/>
          </p:cNvSpPr>
          <p:nvPr/>
        </p:nvSpPr>
        <p:spPr bwMode="auto">
          <a:xfrm>
            <a:off x="2211388" y="2849563"/>
            <a:ext cx="576262" cy="576262"/>
          </a:xfrm>
          <a:prstGeom prst="ellipse">
            <a:avLst/>
          </a:prstGeom>
          <a:gradFill rotWithShape="0">
            <a:gsLst>
              <a:gs pos="0">
                <a:srgbClr val="FFFFFF"/>
              </a:gs>
              <a:gs pos="100000">
                <a:srgbClr val="339966"/>
              </a:gs>
            </a:gsLst>
            <a:path path="shape">
              <a:fillToRect l="50000" t="50000" r="50000" b="50000"/>
            </a:path>
          </a:gradFill>
          <a:ln>
            <a:noFill/>
          </a:ln>
          <a:extLst>
            <a:ext uri="{91240B29-F687-4F45-9708-019B960494DF}">
              <a14:hiddenLine xmlns:a14="http://schemas.microsoft.com/office/drawing/2010/main" w="3175">
                <a:solidFill>
                  <a:srgbClr val="000000"/>
                </a:solidFill>
                <a:round/>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270" name="Text Box 17">
            <a:extLst>
              <a:ext uri="{FF2B5EF4-FFF2-40B4-BE49-F238E27FC236}">
                <a16:creationId xmlns:a16="http://schemas.microsoft.com/office/drawing/2014/main" id="{4DE8DE25-96FC-4D1D-A3DD-92E1A8AAC766}"/>
              </a:ext>
            </a:extLst>
          </p:cNvPr>
          <p:cNvSpPr txBox="1">
            <a:spLocks noChangeArrowheads="1"/>
          </p:cNvSpPr>
          <p:nvPr/>
        </p:nvSpPr>
        <p:spPr bwMode="auto">
          <a:xfrm>
            <a:off x="1766888" y="3419475"/>
            <a:ext cx="1095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baseline="30000"/>
              <a:t>  </a:t>
            </a:r>
            <a:r>
              <a:rPr lang="en-US" altLang="ja-JP" sz="1800"/>
              <a:t> </a:t>
            </a:r>
            <a:r>
              <a:rPr lang="ja-JP" altLang="en-US" sz="1800" baseline="30000">
                <a:solidFill>
                  <a:schemeClr val="bg1"/>
                </a:solidFill>
                <a:latin typeface="HGSｺﾞｼｯｸE" panose="020B0900000000000000" pitchFamily="50" charset="-128"/>
                <a:ea typeface="HGSｺﾞｼｯｸE" panose="020B0900000000000000" pitchFamily="50" charset="-128"/>
              </a:rPr>
              <a:t>水素原子核</a:t>
            </a:r>
            <a:endParaRPr lang="en-US" altLang="ja-JP" sz="1800">
              <a:solidFill>
                <a:schemeClr val="bg1"/>
              </a:solidFill>
              <a:latin typeface="HGSｺﾞｼｯｸE" panose="020B0900000000000000" pitchFamily="50" charset="-128"/>
              <a:ea typeface="HGSｺﾞｼｯｸE" panose="020B0900000000000000" pitchFamily="50" charset="-128"/>
            </a:endParaRPr>
          </a:p>
        </p:txBody>
      </p:sp>
      <p:sp>
        <p:nvSpPr>
          <p:cNvPr id="11271" name="テキスト ボックス 5">
            <a:extLst>
              <a:ext uri="{FF2B5EF4-FFF2-40B4-BE49-F238E27FC236}">
                <a16:creationId xmlns:a16="http://schemas.microsoft.com/office/drawing/2014/main" id="{9CF57C86-FE51-42D0-8DB8-345BF9FF9B32}"/>
              </a:ext>
            </a:extLst>
          </p:cNvPr>
          <p:cNvSpPr txBox="1">
            <a:spLocks noChangeArrowheads="1"/>
          </p:cNvSpPr>
          <p:nvPr/>
        </p:nvSpPr>
        <p:spPr bwMode="auto">
          <a:xfrm>
            <a:off x="6483350" y="2516188"/>
            <a:ext cx="936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800" i="1">
                <a:solidFill>
                  <a:schemeClr val="bg1"/>
                </a:solidFill>
                <a:latin typeface="Times New Roman" panose="02020603050405020304" pitchFamily="18" charset="0"/>
                <a:cs typeface="Times New Roman" panose="02020603050405020304" pitchFamily="18" charset="0"/>
              </a:rPr>
              <a:t>t </a:t>
            </a:r>
            <a:r>
              <a:rPr lang="ja-JP" altLang="en-US" sz="2800">
                <a:solidFill>
                  <a:schemeClr val="bg1"/>
                </a:solidFill>
              </a:rPr>
              <a:t>（</a:t>
            </a:r>
            <a:r>
              <a:rPr lang="en-US" altLang="ja-JP" sz="2800">
                <a:solidFill>
                  <a:schemeClr val="bg1"/>
                </a:solidFill>
                <a:latin typeface="Times New Roman" panose="02020603050405020304" pitchFamily="18" charset="0"/>
                <a:cs typeface="Times New Roman" panose="02020603050405020304" pitchFamily="18" charset="0"/>
              </a:rPr>
              <a:t>s</a:t>
            </a:r>
            <a:r>
              <a:rPr lang="ja-JP" altLang="en-US" sz="2800">
                <a:solidFill>
                  <a:schemeClr val="bg1"/>
                </a:solidFill>
              </a:rPr>
              <a:t>）</a:t>
            </a:r>
          </a:p>
        </p:txBody>
      </p:sp>
      <p:sp>
        <p:nvSpPr>
          <p:cNvPr id="11272" name="テキスト ボックス 1">
            <a:extLst>
              <a:ext uri="{FF2B5EF4-FFF2-40B4-BE49-F238E27FC236}">
                <a16:creationId xmlns:a16="http://schemas.microsoft.com/office/drawing/2014/main" id="{0827527A-06E6-43B9-9C94-115BD7F2FE87}"/>
              </a:ext>
            </a:extLst>
          </p:cNvPr>
          <p:cNvSpPr txBox="1">
            <a:spLocks noChangeArrowheads="1"/>
          </p:cNvSpPr>
          <p:nvPr/>
        </p:nvSpPr>
        <p:spPr bwMode="auto">
          <a:xfrm>
            <a:off x="3624263" y="579438"/>
            <a:ext cx="1327150" cy="584200"/>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a:solidFill>
                  <a:schemeClr val="bg1"/>
                </a:solidFill>
                <a:latin typeface="HGSｺﾞｼｯｸE" panose="020B0900000000000000" pitchFamily="50" charset="-128"/>
                <a:ea typeface="HGSｺﾞｼｯｸE" panose="020B0900000000000000" pitchFamily="50" charset="-128"/>
              </a:rPr>
              <a:t> 結論</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par>
                                <p:cTn id="8" presetID="8" presetClass="emph" presetSubtype="0" repeatCount="indefinite" fill="hold" grpId="1" nodeType="withEffect">
                                  <p:stCondLst>
                                    <p:cond delay="0"/>
                                  </p:stCondLst>
                                  <p:childTnLst>
                                    <p:animRot by="120000000">
                                      <p:cBhvr>
                                        <p:cTn id="9" dur="500" fill="hold"/>
                                        <p:tgtEl>
                                          <p:spTgt spid="5"/>
                                        </p:tgtEl>
                                        <p:attrNameLst>
                                          <p:attrName>r</p:attrName>
                                        </p:attrNameLst>
                                      </p:cBhvr>
                                    </p:animRot>
                                  </p:childTnLst>
                                </p:cTn>
                              </p:par>
                              <p:par>
                                <p:cTn id="10" presetID="10"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par>
                                <p:cTn id="13" presetID="22" presetClass="entr" presetSubtype="8" repeatCount="indefinite"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left)">
                                      <p:cBhvr>
                                        <p:cTn id="15"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67610" name="Oval 26">
            <a:extLst>
              <a:ext uri="{FF2B5EF4-FFF2-40B4-BE49-F238E27FC236}">
                <a16:creationId xmlns:a16="http://schemas.microsoft.com/office/drawing/2014/main" id="{7D06FC07-14C5-4381-AFDE-053CC95310ED}"/>
              </a:ext>
            </a:extLst>
          </p:cNvPr>
          <p:cNvSpPr>
            <a:spLocks noChangeArrowheads="1"/>
          </p:cNvSpPr>
          <p:nvPr/>
        </p:nvSpPr>
        <p:spPr bwMode="auto">
          <a:xfrm>
            <a:off x="684213" y="2276475"/>
            <a:ext cx="144462" cy="144463"/>
          </a:xfrm>
          <a:prstGeom prst="ellipse">
            <a:avLst/>
          </a:prstGeom>
          <a:solidFill>
            <a:srgbClr val="00CC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7614" name="Oval 30">
            <a:extLst>
              <a:ext uri="{FF2B5EF4-FFF2-40B4-BE49-F238E27FC236}">
                <a16:creationId xmlns:a16="http://schemas.microsoft.com/office/drawing/2014/main" id="{D0172853-5BF8-4D5E-ACA7-4512133E8682}"/>
              </a:ext>
            </a:extLst>
          </p:cNvPr>
          <p:cNvSpPr>
            <a:spLocks noChangeArrowheads="1"/>
          </p:cNvSpPr>
          <p:nvPr/>
        </p:nvSpPr>
        <p:spPr bwMode="auto">
          <a:xfrm>
            <a:off x="684213" y="3141663"/>
            <a:ext cx="144462" cy="144462"/>
          </a:xfrm>
          <a:prstGeom prst="ellipse">
            <a:avLst/>
          </a:prstGeom>
          <a:solidFill>
            <a:srgbClr val="00CC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7615" name="Oval 31">
            <a:extLst>
              <a:ext uri="{FF2B5EF4-FFF2-40B4-BE49-F238E27FC236}">
                <a16:creationId xmlns:a16="http://schemas.microsoft.com/office/drawing/2014/main" id="{73239E61-85AF-4D5E-8785-F8F7AB5D003D}"/>
              </a:ext>
            </a:extLst>
          </p:cNvPr>
          <p:cNvSpPr>
            <a:spLocks noChangeArrowheads="1"/>
          </p:cNvSpPr>
          <p:nvPr/>
        </p:nvSpPr>
        <p:spPr bwMode="auto">
          <a:xfrm>
            <a:off x="684213" y="4005263"/>
            <a:ext cx="144462" cy="144462"/>
          </a:xfrm>
          <a:prstGeom prst="ellipse">
            <a:avLst/>
          </a:prstGeom>
          <a:solidFill>
            <a:srgbClr val="00CC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 name="Oval 31">
            <a:extLst>
              <a:ext uri="{FF2B5EF4-FFF2-40B4-BE49-F238E27FC236}">
                <a16:creationId xmlns:a16="http://schemas.microsoft.com/office/drawing/2014/main" id="{624377F4-4564-4A99-A794-4B2C0FC5D574}"/>
              </a:ext>
            </a:extLst>
          </p:cNvPr>
          <p:cNvSpPr>
            <a:spLocks noChangeArrowheads="1"/>
          </p:cNvSpPr>
          <p:nvPr/>
        </p:nvSpPr>
        <p:spPr bwMode="auto">
          <a:xfrm>
            <a:off x="714375" y="4929188"/>
            <a:ext cx="144463" cy="144462"/>
          </a:xfrm>
          <a:prstGeom prst="ellipse">
            <a:avLst/>
          </a:prstGeom>
          <a:solidFill>
            <a:srgbClr val="00CC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78" name="テキスト ボックス 3">
            <a:extLst>
              <a:ext uri="{FF2B5EF4-FFF2-40B4-BE49-F238E27FC236}">
                <a16:creationId xmlns:a16="http://schemas.microsoft.com/office/drawing/2014/main" id="{D1E3144B-D400-4677-A095-2C125266FCA0}"/>
              </a:ext>
            </a:extLst>
          </p:cNvPr>
          <p:cNvSpPr txBox="1">
            <a:spLocks noChangeArrowheads="1"/>
          </p:cNvSpPr>
          <p:nvPr/>
        </p:nvSpPr>
        <p:spPr bwMode="auto">
          <a:xfrm>
            <a:off x="539750" y="842963"/>
            <a:ext cx="8250238" cy="523875"/>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800">
                <a:solidFill>
                  <a:schemeClr val="bg1"/>
                </a:solidFill>
                <a:latin typeface="HGSｺﾞｼｯｸE" panose="020B0900000000000000" pitchFamily="50" charset="-128"/>
                <a:ea typeface="HGSｺﾞｼｯｸE" panose="020B0900000000000000" pitchFamily="50" charset="-128"/>
              </a:rPr>
              <a:t> 核磁気共鳴（</a:t>
            </a:r>
            <a:r>
              <a:rPr lang="en-US" altLang="ja-JP" sz="2800" b="1">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NMR, Nuclear Magnetic Resonance</a:t>
            </a:r>
            <a:r>
              <a:rPr lang="ja-JP" altLang="en-US" sz="2800">
                <a:solidFill>
                  <a:schemeClr val="bg1"/>
                </a:solidFill>
                <a:latin typeface="HGSｺﾞｼｯｸE" panose="020B0900000000000000" pitchFamily="50" charset="-128"/>
                <a:ea typeface="HGSｺﾞｼｯｸE" panose="020B0900000000000000" pitchFamily="50" charset="-128"/>
              </a:rPr>
              <a:t>）</a:t>
            </a:r>
          </a:p>
        </p:txBody>
      </p:sp>
      <p:sp>
        <p:nvSpPr>
          <p:cNvPr id="3079" name="テキスト ボックス 4">
            <a:extLst>
              <a:ext uri="{FF2B5EF4-FFF2-40B4-BE49-F238E27FC236}">
                <a16:creationId xmlns:a16="http://schemas.microsoft.com/office/drawing/2014/main" id="{969BAB51-F8C8-4119-8925-BDBEA9F79158}"/>
              </a:ext>
            </a:extLst>
          </p:cNvPr>
          <p:cNvSpPr txBox="1">
            <a:spLocks noChangeArrowheads="1"/>
          </p:cNvSpPr>
          <p:nvPr/>
        </p:nvSpPr>
        <p:spPr bwMode="auto">
          <a:xfrm>
            <a:off x="1143000" y="2066925"/>
            <a:ext cx="38925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600">
                <a:solidFill>
                  <a:schemeClr val="bg1"/>
                </a:solidFill>
                <a:latin typeface="HGSｺﾞｼｯｸE" panose="020B0900000000000000" pitchFamily="50" charset="-128"/>
                <a:ea typeface="HGSｺﾞｼｯｸE" panose="020B0900000000000000" pitchFamily="50" charset="-128"/>
              </a:rPr>
              <a:t>放射能を用いない</a:t>
            </a:r>
          </a:p>
        </p:txBody>
      </p:sp>
      <p:sp>
        <p:nvSpPr>
          <p:cNvPr id="3080" name="テキスト ボックス 14">
            <a:extLst>
              <a:ext uri="{FF2B5EF4-FFF2-40B4-BE49-F238E27FC236}">
                <a16:creationId xmlns:a16="http://schemas.microsoft.com/office/drawing/2014/main" id="{D295B243-4015-463D-B7EA-FEF558295D14}"/>
              </a:ext>
            </a:extLst>
          </p:cNvPr>
          <p:cNvSpPr txBox="1">
            <a:spLocks noChangeArrowheads="1"/>
          </p:cNvSpPr>
          <p:nvPr/>
        </p:nvSpPr>
        <p:spPr bwMode="auto">
          <a:xfrm>
            <a:off x="1143000" y="2952750"/>
            <a:ext cx="648017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600">
                <a:solidFill>
                  <a:schemeClr val="bg1"/>
                </a:solidFill>
                <a:latin typeface="HGSｺﾞｼｯｸE" panose="020B0900000000000000" pitchFamily="50" charset="-128"/>
                <a:ea typeface="HGSｺﾞｼｯｸE" panose="020B0900000000000000" pitchFamily="50" charset="-128"/>
              </a:rPr>
              <a:t>人体をいささかも傷つけることがない</a:t>
            </a:r>
          </a:p>
        </p:txBody>
      </p:sp>
      <p:sp>
        <p:nvSpPr>
          <p:cNvPr id="3081" name="テキスト ボックス 15">
            <a:extLst>
              <a:ext uri="{FF2B5EF4-FFF2-40B4-BE49-F238E27FC236}">
                <a16:creationId xmlns:a16="http://schemas.microsoft.com/office/drawing/2014/main" id="{59B68D5F-A13B-4898-9F8E-97FA7D5A1FF6}"/>
              </a:ext>
            </a:extLst>
          </p:cNvPr>
          <p:cNvSpPr txBox="1">
            <a:spLocks noChangeArrowheads="1"/>
          </p:cNvSpPr>
          <p:nvPr/>
        </p:nvSpPr>
        <p:spPr bwMode="auto">
          <a:xfrm>
            <a:off x="1144588" y="3810000"/>
            <a:ext cx="58610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600">
                <a:solidFill>
                  <a:schemeClr val="bg1"/>
                </a:solidFill>
                <a:latin typeface="HGSｺﾞｼｯｸE" panose="020B0900000000000000" pitchFamily="50" charset="-128"/>
                <a:ea typeface="HGSｺﾞｼｯｸE" panose="020B0900000000000000" pitchFamily="50" charset="-128"/>
              </a:rPr>
              <a:t>原子核から電気信号を取り出す</a:t>
            </a:r>
          </a:p>
        </p:txBody>
      </p:sp>
      <p:sp>
        <p:nvSpPr>
          <p:cNvPr id="3082" name="テキスト ボックス 17">
            <a:extLst>
              <a:ext uri="{FF2B5EF4-FFF2-40B4-BE49-F238E27FC236}">
                <a16:creationId xmlns:a16="http://schemas.microsoft.com/office/drawing/2014/main" id="{11A1C787-EE6A-41DE-8EE2-C7C85ECB3A2C}"/>
              </a:ext>
            </a:extLst>
          </p:cNvPr>
          <p:cNvSpPr txBox="1">
            <a:spLocks noChangeArrowheads="1"/>
          </p:cNvSpPr>
          <p:nvPr/>
        </p:nvSpPr>
        <p:spPr bwMode="auto">
          <a:xfrm>
            <a:off x="1143000" y="4740275"/>
            <a:ext cx="7316788"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600">
                <a:solidFill>
                  <a:schemeClr val="bg1"/>
                </a:solidFill>
                <a:latin typeface="HGSｺﾞｼｯｸE" panose="020B0900000000000000" pitchFamily="50" charset="-128"/>
                <a:ea typeface="HGSｺﾞｼｯｸE" panose="020B0900000000000000" pitchFamily="50" charset="-128"/>
              </a:rPr>
              <a:t>それを断層画像として表示できる（</a:t>
            </a:r>
            <a:r>
              <a:rPr lang="en-US" altLang="ja-JP" sz="2600" b="1">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MRI</a:t>
            </a:r>
            <a:r>
              <a:rPr lang="ja-JP" altLang="en-US" sz="2600">
                <a:solidFill>
                  <a:schemeClr val="bg1"/>
                </a:solidFill>
                <a:latin typeface="HGSｺﾞｼｯｸE" panose="020B0900000000000000" pitchFamily="50" charset="-128"/>
                <a:ea typeface="HGSｺﾞｼｯｸE" panose="020B0900000000000000" pitchFamily="50" charset="-128"/>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mph" presetSubtype="0" repeatCount="indefinite" fill="hold" grpId="0" nodeType="clickEffect">
                                  <p:stCondLst>
                                    <p:cond delay="0"/>
                                  </p:stCondLst>
                                  <p:childTnLst>
                                    <p:animClr clrSpc="hsl" dir="cw">
                                      <p:cBhvr override="childStyle">
                                        <p:cTn id="6" dur="500" fill="hold"/>
                                        <p:tgtEl>
                                          <p:spTgt spid="67610"/>
                                        </p:tgtEl>
                                        <p:attrNameLst>
                                          <p:attrName>style.color</p:attrName>
                                        </p:attrNameLst>
                                      </p:cBhvr>
                                      <p:by>
                                        <p:hsl h="10842353" s="0" l="0"/>
                                      </p:by>
                                    </p:animClr>
                                    <p:animClr clrSpc="hsl" dir="cw">
                                      <p:cBhvr>
                                        <p:cTn id="7" dur="500" fill="hold"/>
                                        <p:tgtEl>
                                          <p:spTgt spid="67610"/>
                                        </p:tgtEl>
                                        <p:attrNameLst>
                                          <p:attrName>fillcolor</p:attrName>
                                        </p:attrNameLst>
                                      </p:cBhvr>
                                      <p:by>
                                        <p:hsl h="10842353" s="0" l="0"/>
                                      </p:by>
                                    </p:animClr>
                                    <p:animClr clrSpc="hsl" dir="cw">
                                      <p:cBhvr>
                                        <p:cTn id="8" dur="500" fill="hold"/>
                                        <p:tgtEl>
                                          <p:spTgt spid="67610"/>
                                        </p:tgtEl>
                                        <p:attrNameLst>
                                          <p:attrName>stroke.color</p:attrName>
                                        </p:attrNameLst>
                                      </p:cBhvr>
                                      <p:by>
                                        <p:hsl h="10842353" s="0" l="0"/>
                                      </p:by>
                                    </p:animClr>
                                    <p:set>
                                      <p:cBhvr>
                                        <p:cTn id="9" dur="500" fill="hold"/>
                                        <p:tgtEl>
                                          <p:spTgt spid="67610"/>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3" presetClass="emph" presetSubtype="0" repeatCount="indefinite" fill="hold" grpId="0" nodeType="clickEffect">
                                  <p:stCondLst>
                                    <p:cond delay="0"/>
                                  </p:stCondLst>
                                  <p:childTnLst>
                                    <p:animClr clrSpc="hsl" dir="cw">
                                      <p:cBhvr override="childStyle">
                                        <p:cTn id="13" dur="500" fill="hold"/>
                                        <p:tgtEl>
                                          <p:spTgt spid="67614"/>
                                        </p:tgtEl>
                                        <p:attrNameLst>
                                          <p:attrName>style.color</p:attrName>
                                        </p:attrNameLst>
                                      </p:cBhvr>
                                      <p:by>
                                        <p:hsl h="10842353" s="0" l="0"/>
                                      </p:by>
                                    </p:animClr>
                                    <p:animClr clrSpc="hsl" dir="cw">
                                      <p:cBhvr>
                                        <p:cTn id="14" dur="500" fill="hold"/>
                                        <p:tgtEl>
                                          <p:spTgt spid="67614"/>
                                        </p:tgtEl>
                                        <p:attrNameLst>
                                          <p:attrName>fillcolor</p:attrName>
                                        </p:attrNameLst>
                                      </p:cBhvr>
                                      <p:by>
                                        <p:hsl h="10842353" s="0" l="0"/>
                                      </p:by>
                                    </p:animClr>
                                    <p:animClr clrSpc="hsl" dir="cw">
                                      <p:cBhvr>
                                        <p:cTn id="15" dur="500" fill="hold"/>
                                        <p:tgtEl>
                                          <p:spTgt spid="67614"/>
                                        </p:tgtEl>
                                        <p:attrNameLst>
                                          <p:attrName>stroke.color</p:attrName>
                                        </p:attrNameLst>
                                      </p:cBhvr>
                                      <p:by>
                                        <p:hsl h="10842353" s="0" l="0"/>
                                      </p:by>
                                    </p:animClr>
                                    <p:set>
                                      <p:cBhvr>
                                        <p:cTn id="16" dur="500" fill="hold"/>
                                        <p:tgtEl>
                                          <p:spTgt spid="67614"/>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3" presetClass="emph" presetSubtype="0" repeatCount="indefinite" fill="hold" grpId="0" nodeType="clickEffect">
                                  <p:stCondLst>
                                    <p:cond delay="0"/>
                                  </p:stCondLst>
                                  <p:childTnLst>
                                    <p:animClr clrSpc="hsl" dir="cw">
                                      <p:cBhvr override="childStyle">
                                        <p:cTn id="20" dur="500" fill="hold"/>
                                        <p:tgtEl>
                                          <p:spTgt spid="67615"/>
                                        </p:tgtEl>
                                        <p:attrNameLst>
                                          <p:attrName>style.color</p:attrName>
                                        </p:attrNameLst>
                                      </p:cBhvr>
                                      <p:by>
                                        <p:hsl h="10842353" s="0" l="0"/>
                                      </p:by>
                                    </p:animClr>
                                    <p:animClr clrSpc="hsl" dir="cw">
                                      <p:cBhvr>
                                        <p:cTn id="21" dur="500" fill="hold"/>
                                        <p:tgtEl>
                                          <p:spTgt spid="67615"/>
                                        </p:tgtEl>
                                        <p:attrNameLst>
                                          <p:attrName>fillcolor</p:attrName>
                                        </p:attrNameLst>
                                      </p:cBhvr>
                                      <p:by>
                                        <p:hsl h="10842353" s="0" l="0"/>
                                      </p:by>
                                    </p:animClr>
                                    <p:animClr clrSpc="hsl" dir="cw">
                                      <p:cBhvr>
                                        <p:cTn id="22" dur="500" fill="hold"/>
                                        <p:tgtEl>
                                          <p:spTgt spid="67615"/>
                                        </p:tgtEl>
                                        <p:attrNameLst>
                                          <p:attrName>stroke.color</p:attrName>
                                        </p:attrNameLst>
                                      </p:cBhvr>
                                      <p:by>
                                        <p:hsl h="10842353" s="0" l="0"/>
                                      </p:by>
                                    </p:animClr>
                                    <p:set>
                                      <p:cBhvr>
                                        <p:cTn id="23" dur="500" fill="hold"/>
                                        <p:tgtEl>
                                          <p:spTgt spid="67615"/>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3" presetClass="emph" presetSubtype="0" repeatCount="indefinite" fill="hold" grpId="0" nodeType="clickEffect">
                                  <p:stCondLst>
                                    <p:cond delay="0"/>
                                  </p:stCondLst>
                                  <p:childTnLst>
                                    <p:animClr clrSpc="hsl" dir="cw">
                                      <p:cBhvr override="childStyle">
                                        <p:cTn id="27" dur="500" fill="hold"/>
                                        <p:tgtEl>
                                          <p:spTgt spid="13"/>
                                        </p:tgtEl>
                                        <p:attrNameLst>
                                          <p:attrName>style.color</p:attrName>
                                        </p:attrNameLst>
                                      </p:cBhvr>
                                      <p:by>
                                        <p:hsl h="10842353" s="0" l="0"/>
                                      </p:by>
                                    </p:animClr>
                                    <p:animClr clrSpc="hsl" dir="cw">
                                      <p:cBhvr>
                                        <p:cTn id="28" dur="500" fill="hold"/>
                                        <p:tgtEl>
                                          <p:spTgt spid="13"/>
                                        </p:tgtEl>
                                        <p:attrNameLst>
                                          <p:attrName>fillcolor</p:attrName>
                                        </p:attrNameLst>
                                      </p:cBhvr>
                                      <p:by>
                                        <p:hsl h="10842353" s="0" l="0"/>
                                      </p:by>
                                    </p:animClr>
                                    <p:animClr clrSpc="hsl" dir="cw">
                                      <p:cBhvr>
                                        <p:cTn id="29" dur="500" fill="hold"/>
                                        <p:tgtEl>
                                          <p:spTgt spid="13"/>
                                        </p:tgtEl>
                                        <p:attrNameLst>
                                          <p:attrName>stroke.color</p:attrName>
                                        </p:attrNameLst>
                                      </p:cBhvr>
                                      <p:by>
                                        <p:hsl h="10842353" s="0" l="0"/>
                                      </p:by>
                                    </p:animClr>
                                    <p:set>
                                      <p:cBhvr>
                                        <p:cTn id="30" dur="500" fill="hold"/>
                                        <p:tgtEl>
                                          <p:spTgt spid="1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610" grpId="0" animBg="1"/>
      <p:bldP spid="67614" grpId="0" animBg="1"/>
      <p:bldP spid="67615" grpId="0" animBg="1"/>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4098" name="Text Box 20">
            <a:extLst>
              <a:ext uri="{FF2B5EF4-FFF2-40B4-BE49-F238E27FC236}">
                <a16:creationId xmlns:a16="http://schemas.microsoft.com/office/drawing/2014/main" id="{6358CFEB-CBA3-4B5F-999C-2827A5EA0BF2}"/>
              </a:ext>
            </a:extLst>
          </p:cNvPr>
          <p:cNvSpPr txBox="1">
            <a:spLocks noChangeArrowheads="1"/>
          </p:cNvSpPr>
          <p:nvPr/>
        </p:nvSpPr>
        <p:spPr bwMode="auto">
          <a:xfrm>
            <a:off x="683568" y="2749079"/>
            <a:ext cx="8065591" cy="1123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2800" dirty="0">
                <a:solidFill>
                  <a:srgbClr val="FFFF66"/>
                </a:solidFill>
                <a:latin typeface="ＭＳ Ｐゴシック" panose="020B0600070205080204" pitchFamily="50" charset="-128"/>
              </a:rPr>
              <a:t>　</a:t>
            </a:r>
            <a:r>
              <a:rPr lang="ja-JP" altLang="en-US" sz="2800" dirty="0">
                <a:solidFill>
                  <a:schemeClr val="bg1"/>
                </a:solidFill>
                <a:latin typeface="HGSｺﾞｼｯｸE" panose="020B0900000000000000" pitchFamily="50" charset="-128"/>
                <a:ea typeface="HGSｺﾞｼｯｸE" panose="020B0900000000000000" pitchFamily="50" charset="-128"/>
              </a:rPr>
              <a:t>　 　</a:t>
            </a:r>
            <a:r>
              <a:rPr lang="en-US" altLang="ja-JP" sz="2600" dirty="0">
                <a:solidFill>
                  <a:schemeClr val="bg1"/>
                </a:solidFill>
                <a:latin typeface="HGSｺﾞｼｯｸE" panose="020B0900000000000000" pitchFamily="50" charset="-128"/>
                <a:ea typeface="HGSｺﾞｼｯｸE" panose="020B0900000000000000" pitchFamily="50" charset="-128"/>
              </a:rPr>
              <a:t>1946</a:t>
            </a:r>
            <a:r>
              <a:rPr lang="ja-JP" altLang="en-US" sz="2600" dirty="0">
                <a:solidFill>
                  <a:schemeClr val="bg1"/>
                </a:solidFill>
                <a:latin typeface="HGSｺﾞｼｯｸE" panose="020B0900000000000000" pitchFamily="50" charset="-128"/>
                <a:ea typeface="HGSｺﾞｼｯｸE" panose="020B0900000000000000" pitchFamily="50" charset="-128"/>
              </a:rPr>
              <a:t>年 天然に存在する水素原子核から</a:t>
            </a:r>
          </a:p>
          <a:p>
            <a:pPr eaLnBrk="1" hangingPunct="1">
              <a:spcBef>
                <a:spcPct val="50000"/>
              </a:spcBef>
              <a:buFontTx/>
              <a:buNone/>
            </a:pPr>
            <a:r>
              <a:rPr lang="ja-JP" altLang="en-US" sz="2600" dirty="0">
                <a:solidFill>
                  <a:schemeClr val="bg1"/>
                </a:solidFill>
                <a:latin typeface="HGSｺﾞｼｯｸE" panose="020B0900000000000000" pitchFamily="50" charset="-128"/>
                <a:ea typeface="HGSｺﾞｼｯｸE" panose="020B0900000000000000" pitchFamily="50" charset="-128"/>
              </a:rPr>
              <a:t>彼らは電流信号をどのようにして取り出したのか ？</a:t>
            </a:r>
            <a:endParaRPr lang="en-US" altLang="ja-JP" sz="2600" dirty="0">
              <a:solidFill>
                <a:schemeClr val="bg1"/>
              </a:solidFill>
              <a:latin typeface="HGSｺﾞｼｯｸE" panose="020B0900000000000000" pitchFamily="50" charset="-128"/>
              <a:ea typeface="HGSｺﾞｼｯｸE" panose="020B0900000000000000" pitchFamily="50" charset="-128"/>
            </a:endParaRPr>
          </a:p>
        </p:txBody>
      </p:sp>
      <p:sp>
        <p:nvSpPr>
          <p:cNvPr id="4099" name="Text Box 20">
            <a:extLst>
              <a:ext uri="{FF2B5EF4-FFF2-40B4-BE49-F238E27FC236}">
                <a16:creationId xmlns:a16="http://schemas.microsoft.com/office/drawing/2014/main" id="{B52455E8-4CCB-4C12-93EE-4F98E09F8654}"/>
              </a:ext>
            </a:extLst>
          </p:cNvPr>
          <p:cNvSpPr txBox="1">
            <a:spLocks noChangeArrowheads="1"/>
          </p:cNvSpPr>
          <p:nvPr/>
        </p:nvSpPr>
        <p:spPr bwMode="auto">
          <a:xfrm>
            <a:off x="1868170" y="5557401"/>
            <a:ext cx="65341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000">
                <a:solidFill>
                  <a:srgbClr val="FF0000"/>
                </a:solidFill>
              </a:rPr>
              <a:t>　　　　　　　</a:t>
            </a:r>
            <a:r>
              <a:rPr lang="en-US" altLang="ja-JP" sz="1400" b="1">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E</a:t>
            </a:r>
            <a:r>
              <a:rPr lang="en-US" altLang="ja-JP" sz="140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 </a:t>
            </a:r>
            <a:r>
              <a:rPr lang="ja-JP" altLang="en-US" sz="1400" b="1">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パーセル </a:t>
            </a:r>
            <a:r>
              <a:rPr lang="ja-JP" altLang="en-US" sz="140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a:t>
            </a:r>
            <a:r>
              <a:rPr lang="en-US" altLang="ja-JP" sz="140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1912-1997</a:t>
            </a:r>
            <a:r>
              <a:rPr lang="ja-JP" altLang="en-US" sz="140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a:t>
            </a:r>
            <a:r>
              <a:rPr lang="en-US" altLang="ja-JP" sz="140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 </a:t>
            </a:r>
            <a:r>
              <a:rPr lang="ja-JP" altLang="en-US" sz="140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　 </a:t>
            </a:r>
            <a:r>
              <a:rPr lang="en-US" altLang="ja-JP" sz="1400" b="1">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F</a:t>
            </a:r>
            <a:r>
              <a:rPr lang="en-US" altLang="ja-JP" sz="140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 </a:t>
            </a:r>
            <a:r>
              <a:rPr lang="ja-JP" altLang="en-US" sz="1400" b="1">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ブロッホ </a:t>
            </a:r>
            <a:r>
              <a:rPr lang="ja-JP" altLang="en-US" sz="140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a:t>
            </a:r>
            <a:r>
              <a:rPr lang="en-US" altLang="ja-JP" sz="140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1905-1983</a:t>
            </a:r>
            <a:r>
              <a:rPr lang="ja-JP" altLang="en-US" sz="140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a:t>
            </a:r>
            <a:r>
              <a:rPr lang="ja-JP" altLang="en-US" sz="1000">
                <a:solidFill>
                  <a:schemeClr val="bg1"/>
                </a:solidFill>
              </a:rPr>
              <a:t>　</a:t>
            </a:r>
            <a:r>
              <a:rPr lang="ja-JP" altLang="en-US" sz="1000">
                <a:solidFill>
                  <a:srgbClr val="FF0000"/>
                </a:solidFill>
              </a:rPr>
              <a:t>　　　</a:t>
            </a:r>
            <a:endParaRPr lang="en-US" altLang="ja-JP" sz="1000">
              <a:solidFill>
                <a:srgbClr val="FF0000"/>
              </a:solidFill>
            </a:endParaRPr>
          </a:p>
        </p:txBody>
      </p:sp>
      <p:pic>
        <p:nvPicPr>
          <p:cNvPr id="3" name="図 2">
            <a:extLst>
              <a:ext uri="{FF2B5EF4-FFF2-40B4-BE49-F238E27FC236}">
                <a16:creationId xmlns:a16="http://schemas.microsoft.com/office/drawing/2014/main" id="{1C756C1F-FEB2-4EB9-8585-85291C4274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4795" y="764704"/>
            <a:ext cx="3024188" cy="162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2" name="Line 2">
            <a:extLst>
              <a:ext uri="{FF2B5EF4-FFF2-40B4-BE49-F238E27FC236}">
                <a16:creationId xmlns:a16="http://schemas.microsoft.com/office/drawing/2014/main" id="{7AE6EF7E-3171-4EE8-B7D2-F849E848789B}"/>
              </a:ext>
            </a:extLst>
          </p:cNvPr>
          <p:cNvSpPr>
            <a:spLocks noChangeShapeType="1"/>
          </p:cNvSpPr>
          <p:nvPr/>
        </p:nvSpPr>
        <p:spPr bwMode="auto">
          <a:xfrm>
            <a:off x="1728470" y="1599729"/>
            <a:ext cx="5327650" cy="0"/>
          </a:xfrm>
          <a:prstGeom prst="line">
            <a:avLst/>
          </a:prstGeom>
          <a:noFill/>
          <a:ln w="28575">
            <a:solidFill>
              <a:schemeClr val="bg1"/>
            </a:solidFill>
            <a:round/>
            <a:headEnd/>
            <a:tailEnd type="stealth" w="lg" len="lg"/>
          </a:ln>
          <a:extLst>
            <a:ext uri="{909E8E84-426E-40DD-AFC4-6F175D3DCCD1}">
              <a14:hiddenFill xmlns:a14="http://schemas.microsoft.com/office/drawing/2010/main">
                <a:noFill/>
              </a14:hiddenFill>
            </a:ext>
          </a:extLst>
        </p:spPr>
        <p:txBody>
          <a:bodyPr/>
          <a:lstStyle/>
          <a:p>
            <a:endParaRPr lang="ja-JP" altLang="en-US"/>
          </a:p>
        </p:txBody>
      </p:sp>
      <p:sp>
        <p:nvSpPr>
          <p:cNvPr id="46089" name="Oval 9">
            <a:extLst>
              <a:ext uri="{FF2B5EF4-FFF2-40B4-BE49-F238E27FC236}">
                <a16:creationId xmlns:a16="http://schemas.microsoft.com/office/drawing/2014/main" id="{765B8350-18EF-4BB1-A957-6914F1DDD81A}"/>
              </a:ext>
            </a:extLst>
          </p:cNvPr>
          <p:cNvSpPr>
            <a:spLocks noChangeArrowheads="1"/>
          </p:cNvSpPr>
          <p:nvPr/>
        </p:nvSpPr>
        <p:spPr bwMode="auto">
          <a:xfrm>
            <a:off x="2315845" y="1337791"/>
            <a:ext cx="576263" cy="576263"/>
          </a:xfrm>
          <a:prstGeom prst="ellipse">
            <a:avLst/>
          </a:prstGeom>
          <a:gradFill rotWithShape="0">
            <a:gsLst>
              <a:gs pos="0">
                <a:srgbClr val="FFFFFF"/>
              </a:gs>
              <a:gs pos="100000">
                <a:srgbClr val="339966"/>
              </a:gs>
            </a:gsLst>
            <a:path path="shape">
              <a:fillToRect l="50000" t="50000" r="50000" b="50000"/>
            </a:path>
          </a:gradFill>
          <a:ln>
            <a:noFill/>
          </a:ln>
          <a:extLst>
            <a:ext uri="{91240B29-F687-4F45-9708-019B960494DF}">
              <a14:hiddenLine xmlns:a14="http://schemas.microsoft.com/office/drawing/2010/main" w="3175">
                <a:solidFill>
                  <a:srgbClr val="000000"/>
                </a:solidFill>
                <a:round/>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103" name="Text Box 17">
            <a:extLst>
              <a:ext uri="{FF2B5EF4-FFF2-40B4-BE49-F238E27FC236}">
                <a16:creationId xmlns:a16="http://schemas.microsoft.com/office/drawing/2014/main" id="{82F1485C-104A-4955-B45F-674185B28875}"/>
              </a:ext>
            </a:extLst>
          </p:cNvPr>
          <p:cNvSpPr txBox="1">
            <a:spLocks noChangeArrowheads="1"/>
          </p:cNvSpPr>
          <p:nvPr/>
        </p:nvSpPr>
        <p:spPr bwMode="auto">
          <a:xfrm>
            <a:off x="1871345" y="1907704"/>
            <a:ext cx="10953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baseline="30000"/>
              <a:t>  </a:t>
            </a:r>
            <a:r>
              <a:rPr lang="en-US" altLang="ja-JP" sz="1800"/>
              <a:t> </a:t>
            </a:r>
            <a:r>
              <a:rPr lang="ja-JP" altLang="en-US" sz="1800" baseline="30000">
                <a:solidFill>
                  <a:schemeClr val="bg1"/>
                </a:solidFill>
                <a:latin typeface="HGSｺﾞｼｯｸE" panose="020B0900000000000000" pitchFamily="50" charset="-128"/>
                <a:ea typeface="HGSｺﾞｼｯｸE" panose="020B0900000000000000" pitchFamily="50" charset="-128"/>
              </a:rPr>
              <a:t>水素原子核</a:t>
            </a:r>
            <a:endParaRPr lang="en-US" altLang="ja-JP" sz="1800">
              <a:solidFill>
                <a:schemeClr val="bg1"/>
              </a:solidFill>
              <a:latin typeface="HGSｺﾞｼｯｸE" panose="020B0900000000000000" pitchFamily="50" charset="-128"/>
              <a:ea typeface="HGSｺﾞｼｯｸE" panose="020B0900000000000000" pitchFamily="50" charset="-128"/>
            </a:endParaRPr>
          </a:p>
        </p:txBody>
      </p:sp>
      <p:sp>
        <p:nvSpPr>
          <p:cNvPr id="4104" name="テキスト ボックス 5">
            <a:extLst>
              <a:ext uri="{FF2B5EF4-FFF2-40B4-BE49-F238E27FC236}">
                <a16:creationId xmlns:a16="http://schemas.microsoft.com/office/drawing/2014/main" id="{FA9C3604-8C58-4F25-9BD6-65E07DE6AFD7}"/>
              </a:ext>
            </a:extLst>
          </p:cNvPr>
          <p:cNvSpPr txBox="1">
            <a:spLocks noChangeArrowheads="1"/>
          </p:cNvSpPr>
          <p:nvPr/>
        </p:nvSpPr>
        <p:spPr bwMode="auto">
          <a:xfrm>
            <a:off x="6587808" y="1004416"/>
            <a:ext cx="936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800" i="1">
                <a:solidFill>
                  <a:schemeClr val="bg1"/>
                </a:solidFill>
                <a:latin typeface="Times New Roman" panose="02020603050405020304" pitchFamily="18" charset="0"/>
                <a:cs typeface="Times New Roman" panose="02020603050405020304" pitchFamily="18" charset="0"/>
              </a:rPr>
              <a:t>t </a:t>
            </a:r>
            <a:r>
              <a:rPr lang="ja-JP" altLang="en-US" sz="2800">
                <a:solidFill>
                  <a:schemeClr val="bg1"/>
                </a:solidFill>
              </a:rPr>
              <a:t>（</a:t>
            </a:r>
            <a:r>
              <a:rPr lang="en-US" altLang="ja-JP" sz="2800">
                <a:solidFill>
                  <a:schemeClr val="bg1"/>
                </a:solidFill>
                <a:latin typeface="Times New Roman" panose="02020603050405020304" pitchFamily="18" charset="0"/>
                <a:cs typeface="Times New Roman" panose="02020603050405020304" pitchFamily="18" charset="0"/>
              </a:rPr>
              <a:t>s</a:t>
            </a:r>
            <a:r>
              <a:rPr lang="ja-JP" altLang="en-US" sz="2800">
                <a:solidFill>
                  <a:schemeClr val="bg1"/>
                </a:solidFill>
              </a:rPr>
              <a:t>）</a:t>
            </a:r>
          </a:p>
        </p:txBody>
      </p:sp>
      <p:pic>
        <p:nvPicPr>
          <p:cNvPr id="4106" name="図 5">
            <a:extLst>
              <a:ext uri="{FF2B5EF4-FFF2-40B4-BE49-F238E27FC236}">
                <a16:creationId xmlns:a16="http://schemas.microsoft.com/office/drawing/2014/main" id="{154F0603-BBEF-4053-B86F-1081AA00FCA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67008" y="4371539"/>
            <a:ext cx="830262" cy="1036637"/>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2" name="テキスト ボックス 1">
            <a:extLst>
              <a:ext uri="{FF2B5EF4-FFF2-40B4-BE49-F238E27FC236}">
                <a16:creationId xmlns:a16="http://schemas.microsoft.com/office/drawing/2014/main" id="{95D2FC00-D827-4474-ACB4-89B8AB604060}"/>
              </a:ext>
            </a:extLst>
          </p:cNvPr>
          <p:cNvSpPr txBox="1"/>
          <p:nvPr/>
        </p:nvSpPr>
        <p:spPr>
          <a:xfrm>
            <a:off x="359879" y="6083017"/>
            <a:ext cx="8424241" cy="307777"/>
          </a:xfrm>
          <a:prstGeom prst="rect">
            <a:avLst/>
          </a:prstGeom>
          <a:noFill/>
        </p:spPr>
        <p:txBody>
          <a:bodyPr wrap="square" rtlCol="0">
            <a:spAutoFit/>
          </a:bodyPr>
          <a:lstStyle/>
          <a:p>
            <a:r>
              <a:rPr lang="ja-JP" altLang="en-US" sz="1400" dirty="0">
                <a:solidFill>
                  <a:schemeClr val="bg1"/>
                </a:solidFill>
                <a:latin typeface="HGSｺﾞｼｯｸE" panose="020B0900000000000000" pitchFamily="50" charset="-128"/>
                <a:ea typeface="HGSｺﾞｼｯｸE" panose="020B0900000000000000" pitchFamily="50" charset="-128"/>
              </a:rPr>
              <a:t>それぞれハーバード</a:t>
            </a:r>
            <a:r>
              <a:rPr kumimoji="1" lang="ja-JP" altLang="en-US" sz="1400" dirty="0">
                <a:solidFill>
                  <a:schemeClr val="bg1"/>
                </a:solidFill>
                <a:latin typeface="HGSｺﾞｼｯｸE" panose="020B0900000000000000" pitchFamily="50" charset="-128"/>
                <a:ea typeface="HGSｺﾞｼｯｸE" panose="020B0900000000000000" pitchFamily="50" charset="-128"/>
              </a:rPr>
              <a:t>大学とスタンフォード大学で独立に発見して </a:t>
            </a:r>
            <a:r>
              <a:rPr kumimoji="1" lang="en-US" altLang="ja-JP" sz="1400" dirty="0">
                <a:solidFill>
                  <a:schemeClr val="bg1"/>
                </a:solidFill>
                <a:latin typeface="HGSｺﾞｼｯｸE" panose="020B0900000000000000" pitchFamily="50" charset="-128"/>
                <a:ea typeface="HGSｺﾞｼｯｸE" panose="020B0900000000000000" pitchFamily="50" charset="-128"/>
              </a:rPr>
              <a:t>1952</a:t>
            </a:r>
            <a:r>
              <a:rPr kumimoji="1" lang="ja-JP" altLang="en-US" sz="1400" dirty="0">
                <a:solidFill>
                  <a:schemeClr val="bg1"/>
                </a:solidFill>
                <a:latin typeface="HGSｺﾞｼｯｸE" panose="020B0900000000000000" pitchFamily="50" charset="-128"/>
                <a:ea typeface="HGSｺﾞｼｯｸE" panose="020B0900000000000000" pitchFamily="50" charset="-128"/>
              </a:rPr>
              <a:t>年ノーベル物理学賞を共同受賞</a:t>
            </a:r>
          </a:p>
        </p:txBody>
      </p:sp>
      <p:pic>
        <p:nvPicPr>
          <p:cNvPr id="5" name="図 4">
            <a:extLst>
              <a:ext uri="{FF2B5EF4-FFF2-40B4-BE49-F238E27FC236}">
                <a16:creationId xmlns:a16="http://schemas.microsoft.com/office/drawing/2014/main" id="{3277532D-EE5D-459A-BD29-7ED747006BE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91453" y="4365904"/>
            <a:ext cx="830261" cy="1036637"/>
          </a:xfrm>
          <a:prstGeom prst="rect">
            <a:avLst/>
          </a:prstGeom>
          <a:ln w="12700">
            <a:solidFill>
              <a:schemeClr val="bg1"/>
            </a:solidFill>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6089"/>
                                        </p:tgtEl>
                                        <p:attrNameLst>
                                          <p:attrName>style.visibility</p:attrName>
                                        </p:attrNameLst>
                                      </p:cBhvr>
                                      <p:to>
                                        <p:strVal val="visible"/>
                                      </p:to>
                                    </p:set>
                                    <p:animEffect transition="in" filter="fade">
                                      <p:cBhvr>
                                        <p:cTn id="7" dur="1000"/>
                                        <p:tgtEl>
                                          <p:spTgt spid="46089"/>
                                        </p:tgtEl>
                                      </p:cBhvr>
                                    </p:animEffect>
                                  </p:childTnLst>
                                </p:cTn>
                              </p:par>
                              <p:par>
                                <p:cTn id="8" presetID="8" presetClass="emph" presetSubtype="0" repeatCount="indefinite" fill="hold" grpId="1" nodeType="withEffect">
                                  <p:stCondLst>
                                    <p:cond delay="0"/>
                                  </p:stCondLst>
                                  <p:childTnLst>
                                    <p:animRot by="120000000">
                                      <p:cBhvr>
                                        <p:cTn id="9" dur="500" fill="hold"/>
                                        <p:tgtEl>
                                          <p:spTgt spid="46089"/>
                                        </p:tgtEl>
                                        <p:attrNameLst>
                                          <p:attrName>r</p:attrName>
                                        </p:attrNameLst>
                                      </p:cBhvr>
                                    </p:animRot>
                                  </p:childTnLst>
                                </p:cTn>
                              </p:par>
                              <p:par>
                                <p:cTn id="10" presetID="10" presetClass="entr" presetSubtype="0" fill="hold" nodeType="withEffect">
                                  <p:stCondLst>
                                    <p:cond delay="0"/>
                                  </p:stCondLst>
                                  <p:childTnLst>
                                    <p:set>
                                      <p:cBhvr>
                                        <p:cTn id="11" dur="1" fill="hold">
                                          <p:stCondLst>
                                            <p:cond delay="0"/>
                                          </p:stCondLst>
                                        </p:cTn>
                                        <p:tgtEl>
                                          <p:spTgt spid="46082"/>
                                        </p:tgtEl>
                                        <p:attrNameLst>
                                          <p:attrName>style.visibility</p:attrName>
                                        </p:attrNameLst>
                                      </p:cBhvr>
                                      <p:to>
                                        <p:strVal val="visible"/>
                                      </p:to>
                                    </p:set>
                                    <p:animEffect transition="in" filter="fade">
                                      <p:cBhvr>
                                        <p:cTn id="12" dur="2000"/>
                                        <p:tgtEl>
                                          <p:spTgt spid="46082"/>
                                        </p:tgtEl>
                                      </p:cBhvr>
                                    </p:animEffect>
                                  </p:childTnLst>
                                </p:cTn>
                              </p:par>
                              <p:par>
                                <p:cTn id="13" presetID="22" presetClass="entr" presetSubtype="8" repeatCount="indefinite"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left)">
                                      <p:cBhvr>
                                        <p:cTn id="15"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9" grpId="0" animBg="1"/>
      <p:bldP spid="46089"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3320" name="Rectangle 8" descr="縦線">
            <a:extLst>
              <a:ext uri="{FF2B5EF4-FFF2-40B4-BE49-F238E27FC236}">
                <a16:creationId xmlns:a16="http://schemas.microsoft.com/office/drawing/2014/main" id="{1EBD869E-17C1-4C6E-83DC-3BD7A9C5AC3A}"/>
              </a:ext>
            </a:extLst>
          </p:cNvPr>
          <p:cNvSpPr>
            <a:spLocks noChangeArrowheads="1"/>
          </p:cNvSpPr>
          <p:nvPr/>
        </p:nvSpPr>
        <p:spPr bwMode="auto">
          <a:xfrm>
            <a:off x="4284663" y="15875"/>
            <a:ext cx="3457575" cy="7029450"/>
          </a:xfrm>
          <a:prstGeom prst="rect">
            <a:avLst/>
          </a:prstGeom>
          <a:blipFill dpi="0" rotWithShape="0">
            <a:blip r:embed="rId4"/>
            <a:srcRect/>
            <a:tile tx="0" ty="0" sx="100000" sy="100000" flip="none" algn="tl"/>
          </a:blip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30" name="Text Box 18">
            <a:extLst>
              <a:ext uri="{FF2B5EF4-FFF2-40B4-BE49-F238E27FC236}">
                <a16:creationId xmlns:a16="http://schemas.microsoft.com/office/drawing/2014/main" id="{2FDE294E-F97A-494E-997B-5D6B141D43D5}"/>
              </a:ext>
            </a:extLst>
          </p:cNvPr>
          <p:cNvSpPr txBox="1">
            <a:spLocks noChangeArrowheads="1"/>
          </p:cNvSpPr>
          <p:nvPr/>
        </p:nvSpPr>
        <p:spPr bwMode="auto">
          <a:xfrm>
            <a:off x="4033838" y="6935788"/>
            <a:ext cx="2016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kumimoji="0" lang="ja-JP" altLang="en-US" sz="1800" b="1">
                <a:solidFill>
                  <a:schemeClr val="bg1"/>
                </a:solidFill>
                <a:latin typeface="HGSｺﾞｼｯｸE" panose="020B0900000000000000" pitchFamily="50" charset="-128"/>
                <a:ea typeface="HGSｺﾞｼｯｸE" panose="020B0900000000000000" pitchFamily="50" charset="-128"/>
              </a:rPr>
              <a:t>　重</a:t>
            </a:r>
            <a:r>
              <a:rPr lang="ja-JP" altLang="en-US" sz="1800" b="1">
                <a:solidFill>
                  <a:schemeClr val="bg1"/>
                </a:solidFill>
                <a:latin typeface="HGSｺﾞｼｯｸE" panose="020B0900000000000000" pitchFamily="50" charset="-128"/>
                <a:ea typeface="HGSｺﾞｼｯｸE" panose="020B0900000000000000" pitchFamily="50" charset="-128"/>
              </a:rPr>
              <a:t>力場　</a:t>
            </a:r>
            <a:r>
              <a:rPr lang="en-US" altLang="ja-JP" sz="1800" b="1" i="1">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G</a:t>
            </a:r>
            <a:r>
              <a:rPr lang="en-US" altLang="ja-JP" sz="1800" b="1" baseline="-2500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0</a:t>
            </a:r>
            <a:r>
              <a:rPr lang="ja-JP" altLang="en-US" sz="2400" b="1" baseline="-25000">
                <a:solidFill>
                  <a:srgbClr val="00E4DF"/>
                </a:solidFill>
                <a:latin typeface="Times New Roman" panose="02020603050405020304" pitchFamily="18" charset="0"/>
                <a:cs typeface="Times New Roman" panose="02020603050405020304" pitchFamily="18" charset="0"/>
              </a:rPr>
              <a:t>　　</a:t>
            </a:r>
            <a:endParaRPr lang="ja-JP" altLang="en-US" b="1">
              <a:solidFill>
                <a:srgbClr val="00E4DF"/>
              </a:solidFill>
              <a:latin typeface="Times New Roman" panose="02020603050405020304" pitchFamily="18" charset="0"/>
              <a:cs typeface="Times New Roman" panose="02020603050405020304" pitchFamily="18" charset="0"/>
            </a:endParaRPr>
          </a:p>
        </p:txBody>
      </p:sp>
      <p:sp>
        <p:nvSpPr>
          <p:cNvPr id="13327" name="AutoShape 15">
            <a:extLst>
              <a:ext uri="{FF2B5EF4-FFF2-40B4-BE49-F238E27FC236}">
                <a16:creationId xmlns:a16="http://schemas.microsoft.com/office/drawing/2014/main" id="{A1E5BC55-51D8-413E-9EB7-404501434690}"/>
              </a:ext>
            </a:extLst>
          </p:cNvPr>
          <p:cNvSpPr>
            <a:spLocks noChangeArrowheads="1"/>
          </p:cNvSpPr>
          <p:nvPr/>
        </p:nvSpPr>
        <p:spPr bwMode="auto">
          <a:xfrm>
            <a:off x="5653088" y="4884738"/>
            <a:ext cx="865187" cy="3313112"/>
          </a:xfrm>
          <a:prstGeom prst="triangle">
            <a:avLst>
              <a:gd name="adj" fmla="val 50000"/>
            </a:avLst>
          </a:prstGeom>
          <a:gradFill rotWithShape="1">
            <a:gsLst>
              <a:gs pos="0">
                <a:schemeClr val="accent1"/>
              </a:gs>
              <a:gs pos="100000">
                <a:schemeClr val="accent1">
                  <a:gamma/>
                  <a:shade val="46275"/>
                  <a:invGamma/>
                </a:schemeClr>
              </a:gs>
            </a:gsLst>
            <a:path path="shape">
              <a:fillToRect l="50000" t="50000" r="50000" b="50000"/>
            </a:path>
          </a:gradFill>
          <a:ln w="19050">
            <a:solidFill>
              <a:schemeClr val="tx1"/>
            </a:solidFill>
            <a:miter lim="800000"/>
            <a:headEnd/>
            <a:tailEnd/>
          </a:ln>
          <a:effectLst/>
        </p:spPr>
        <p:txBody>
          <a:bodyPr wrap="none" anchor="ctr"/>
          <a:lstStyle/>
          <a:p>
            <a:pPr eaLnBrk="1" hangingPunct="1">
              <a:defRPr/>
            </a:pPr>
            <a:endParaRPr lang="ja-JP" altLang="en-US">
              <a:latin typeface="Arial" charset="0"/>
            </a:endParaRPr>
          </a:p>
        </p:txBody>
      </p:sp>
      <p:sp>
        <p:nvSpPr>
          <p:cNvPr id="5125" name="Text Box 5">
            <a:extLst>
              <a:ext uri="{FF2B5EF4-FFF2-40B4-BE49-F238E27FC236}">
                <a16:creationId xmlns:a16="http://schemas.microsoft.com/office/drawing/2014/main" id="{02192560-30B2-4CE7-A4CE-AC26D61A6F5F}"/>
              </a:ext>
            </a:extLst>
          </p:cNvPr>
          <p:cNvSpPr txBox="1">
            <a:spLocks noChangeArrowheads="1"/>
          </p:cNvSpPr>
          <p:nvPr/>
        </p:nvSpPr>
        <p:spPr bwMode="auto">
          <a:xfrm>
            <a:off x="404813" y="642938"/>
            <a:ext cx="3662362" cy="523875"/>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2800" b="1">
                <a:solidFill>
                  <a:schemeClr val="bg1"/>
                </a:solidFill>
                <a:latin typeface="HGSｺﾞｼｯｸE" panose="020B0900000000000000" pitchFamily="50" charset="-128"/>
                <a:ea typeface="HGSｺﾞｼｯｸE" panose="020B0900000000000000" pitchFamily="50" charset="-128"/>
              </a:rPr>
              <a:t> 球状回転体 （こま）</a:t>
            </a:r>
          </a:p>
        </p:txBody>
      </p:sp>
      <p:sp>
        <p:nvSpPr>
          <p:cNvPr id="13332" name="Line 20">
            <a:extLst>
              <a:ext uri="{FF2B5EF4-FFF2-40B4-BE49-F238E27FC236}">
                <a16:creationId xmlns:a16="http://schemas.microsoft.com/office/drawing/2014/main" id="{067A304B-1C6B-4107-90B0-F7A6641CB5D8}"/>
              </a:ext>
            </a:extLst>
          </p:cNvPr>
          <p:cNvSpPr>
            <a:spLocks noChangeShapeType="1"/>
          </p:cNvSpPr>
          <p:nvPr/>
        </p:nvSpPr>
        <p:spPr bwMode="auto">
          <a:xfrm flipH="1">
            <a:off x="6877050" y="6873875"/>
            <a:ext cx="0" cy="792163"/>
          </a:xfrm>
          <a:prstGeom prst="line">
            <a:avLst/>
          </a:prstGeom>
          <a:noFill/>
          <a:ln w="508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endParaRPr lang="ja-JP" altLang="en-US"/>
          </a:p>
        </p:txBody>
      </p:sp>
      <p:sp>
        <p:nvSpPr>
          <p:cNvPr id="13333" name="Text Box 21">
            <a:extLst>
              <a:ext uri="{FF2B5EF4-FFF2-40B4-BE49-F238E27FC236}">
                <a16:creationId xmlns:a16="http://schemas.microsoft.com/office/drawing/2014/main" id="{DCEBDE71-1B8F-4ECD-9257-72F27C185765}"/>
              </a:ext>
            </a:extLst>
          </p:cNvPr>
          <p:cNvSpPr txBox="1">
            <a:spLocks noChangeArrowheads="1"/>
          </p:cNvSpPr>
          <p:nvPr/>
        </p:nvSpPr>
        <p:spPr bwMode="auto">
          <a:xfrm>
            <a:off x="395288" y="1700213"/>
            <a:ext cx="3095625"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bg1"/>
                </a:solidFill>
                <a:latin typeface="HGSｺﾞｼｯｸE" panose="020B0900000000000000" pitchFamily="50" charset="-128"/>
                <a:ea typeface="HGSｺﾞｼｯｸE" panose="020B0900000000000000" pitchFamily="50" charset="-128"/>
              </a:rPr>
              <a:t>力の場</a:t>
            </a:r>
            <a:r>
              <a:rPr lang="ja-JP" altLang="en-US" sz="1800" i="1">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 </a:t>
            </a:r>
            <a:r>
              <a:rPr lang="en-US" altLang="ja-JP" sz="1800" b="1" i="1">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G</a:t>
            </a:r>
            <a:r>
              <a:rPr lang="en-US" altLang="ja-JP" sz="1800" baseline="-2500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0</a:t>
            </a:r>
            <a:r>
              <a:rPr lang="ja-JP" altLang="en-US" sz="1800">
                <a:solidFill>
                  <a:schemeClr val="bg1"/>
                </a:solidFill>
                <a:latin typeface="HGSｺﾞｼｯｸE" panose="020B0900000000000000" pitchFamily="50" charset="-128"/>
                <a:ea typeface="HGSｺﾞｼｯｸE" panose="020B0900000000000000" pitchFamily="50" charset="-128"/>
              </a:rPr>
              <a:t>  ↓  が加わると</a:t>
            </a:r>
          </a:p>
          <a:p>
            <a:pPr eaLnBrk="1" hangingPunct="1">
              <a:spcBef>
                <a:spcPct val="50000"/>
              </a:spcBef>
              <a:buFontTx/>
              <a:buNone/>
            </a:pPr>
            <a:r>
              <a:rPr lang="ja-JP" altLang="en-US" sz="1800">
                <a:solidFill>
                  <a:schemeClr val="bg1"/>
                </a:solidFill>
                <a:latin typeface="HGSｺﾞｼｯｸE" panose="020B0900000000000000" pitchFamily="50" charset="-128"/>
                <a:ea typeface="HGSｺﾞｼｯｸE" panose="020B0900000000000000" pitchFamily="50" charset="-128"/>
              </a:rPr>
              <a:t>歳差運動を行う</a:t>
            </a:r>
          </a:p>
        </p:txBody>
      </p:sp>
      <p:sp>
        <p:nvSpPr>
          <p:cNvPr id="13340" name="Text Box 28">
            <a:extLst>
              <a:ext uri="{FF2B5EF4-FFF2-40B4-BE49-F238E27FC236}">
                <a16:creationId xmlns:a16="http://schemas.microsoft.com/office/drawing/2014/main" id="{6181E37E-D434-4415-B45A-EF6AFED898AD}"/>
              </a:ext>
            </a:extLst>
          </p:cNvPr>
          <p:cNvSpPr txBox="1">
            <a:spLocks noChangeArrowheads="1"/>
          </p:cNvSpPr>
          <p:nvPr/>
        </p:nvSpPr>
        <p:spPr bwMode="auto">
          <a:xfrm>
            <a:off x="6464300" y="6321425"/>
            <a:ext cx="7191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b="1">
                <a:solidFill>
                  <a:schemeClr val="bg1"/>
                </a:solidFill>
              </a:rPr>
              <a:t>大地</a:t>
            </a:r>
          </a:p>
        </p:txBody>
      </p:sp>
      <p:sp>
        <p:nvSpPr>
          <p:cNvPr id="13316" name="Oval 4">
            <a:extLst>
              <a:ext uri="{FF2B5EF4-FFF2-40B4-BE49-F238E27FC236}">
                <a16:creationId xmlns:a16="http://schemas.microsoft.com/office/drawing/2014/main" id="{8066494D-6BE5-4E58-962D-2BFF5B845832}"/>
              </a:ext>
            </a:extLst>
          </p:cNvPr>
          <p:cNvSpPr>
            <a:spLocks noChangeArrowheads="1"/>
          </p:cNvSpPr>
          <p:nvPr/>
        </p:nvSpPr>
        <p:spPr bwMode="auto">
          <a:xfrm>
            <a:off x="4718050" y="2508250"/>
            <a:ext cx="2663825" cy="2592388"/>
          </a:xfrm>
          <a:prstGeom prst="ellipse">
            <a:avLst/>
          </a:prstGeom>
          <a:gradFill rotWithShape="1">
            <a:gsLst>
              <a:gs pos="0">
                <a:srgbClr val="FFFFFF"/>
              </a:gs>
              <a:gs pos="100000">
                <a:srgbClr val="FF7C80">
                  <a:alpha val="71999"/>
                </a:srgbClr>
              </a:gs>
            </a:gsLst>
            <a:path path="shape">
              <a:fillToRect l="50000" t="50000" r="50000" b="50000"/>
            </a:path>
          </a:gra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22" name="Oval 10">
            <a:extLst>
              <a:ext uri="{FF2B5EF4-FFF2-40B4-BE49-F238E27FC236}">
                <a16:creationId xmlns:a16="http://schemas.microsoft.com/office/drawing/2014/main" id="{E3FE9DC7-1FFE-4675-880A-D792C68E492F}"/>
              </a:ext>
            </a:extLst>
          </p:cNvPr>
          <p:cNvSpPr>
            <a:spLocks noChangeArrowheads="1"/>
          </p:cNvSpPr>
          <p:nvPr/>
        </p:nvSpPr>
        <p:spPr bwMode="auto">
          <a:xfrm>
            <a:off x="5942013" y="2652713"/>
            <a:ext cx="144462" cy="7143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31" name="Oval 13">
            <a:extLst>
              <a:ext uri="{FF2B5EF4-FFF2-40B4-BE49-F238E27FC236}">
                <a16:creationId xmlns:a16="http://schemas.microsoft.com/office/drawing/2014/main" id="{BA65BFF6-15F7-42D7-B4AD-EF6BF64F07BC}"/>
              </a:ext>
            </a:extLst>
          </p:cNvPr>
          <p:cNvSpPr>
            <a:spLocks noChangeArrowheads="1"/>
          </p:cNvSpPr>
          <p:nvPr/>
        </p:nvSpPr>
        <p:spPr bwMode="auto">
          <a:xfrm>
            <a:off x="6013450" y="4884738"/>
            <a:ext cx="144463" cy="71437"/>
          </a:xfrm>
          <a:prstGeom prst="ellipse">
            <a:avLst/>
          </a:prstGeom>
          <a:solidFill>
            <a:schemeClr val="tx1">
              <a:alpha val="41960"/>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32" name="Text Box 69">
            <a:extLst>
              <a:ext uri="{FF2B5EF4-FFF2-40B4-BE49-F238E27FC236}">
                <a16:creationId xmlns:a16="http://schemas.microsoft.com/office/drawing/2014/main" id="{11067DC1-6196-47A0-8D11-ED507360EA81}"/>
              </a:ext>
            </a:extLst>
          </p:cNvPr>
          <p:cNvSpPr txBox="1">
            <a:spLocks noChangeArrowheads="1"/>
          </p:cNvSpPr>
          <p:nvPr/>
        </p:nvSpPr>
        <p:spPr bwMode="auto">
          <a:xfrm>
            <a:off x="5797550" y="5173663"/>
            <a:ext cx="7191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bg1"/>
                </a:solidFill>
              </a:rPr>
              <a:t>支点</a:t>
            </a:r>
          </a:p>
        </p:txBody>
      </p:sp>
      <p:sp>
        <p:nvSpPr>
          <p:cNvPr id="13382" name="Text Box 70">
            <a:extLst>
              <a:ext uri="{FF2B5EF4-FFF2-40B4-BE49-F238E27FC236}">
                <a16:creationId xmlns:a16="http://schemas.microsoft.com/office/drawing/2014/main" id="{A81EA3AC-B6E4-44D7-B4E4-6A2F4D4F232E}"/>
              </a:ext>
            </a:extLst>
          </p:cNvPr>
          <p:cNvSpPr txBox="1">
            <a:spLocks noChangeArrowheads="1"/>
          </p:cNvSpPr>
          <p:nvPr/>
        </p:nvSpPr>
        <p:spPr bwMode="auto">
          <a:xfrm>
            <a:off x="5726113" y="1789113"/>
            <a:ext cx="7191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bg1"/>
                </a:solidFill>
                <a:latin typeface="HGSｺﾞｼｯｸE" panose="020B0900000000000000" pitchFamily="50" charset="-128"/>
                <a:ea typeface="HGSｺﾞｼｯｸE" panose="020B0900000000000000" pitchFamily="50" charset="-128"/>
              </a:rPr>
              <a:t>頂点</a:t>
            </a:r>
          </a:p>
        </p:txBody>
      </p:sp>
      <p:pic>
        <p:nvPicPr>
          <p:cNvPr id="13383" name="j007430.wav">
            <a:hlinkClick r:id="" action="ppaction://media"/>
            <a:extLst>
              <a:ext uri="{FF2B5EF4-FFF2-40B4-BE49-F238E27FC236}">
                <a16:creationId xmlns:a16="http://schemas.microsoft.com/office/drawing/2014/main" id="{CFB6E15A-5EDB-4EBB-B121-77F6DA9CA9DD}"/>
              </a:ext>
            </a:extLst>
          </p:cNvPr>
          <p:cNvPicPr>
            <a:picLocks noChangeAspect="1" noChangeArrowheads="1"/>
          </p:cNvPicPr>
          <p:nvPr>
            <a:audioFile r:link="rId2"/>
            <p:extLst>
              <p:ext uri="{DAA4B4D4-6D71-4841-9C94-3DE7FCFB9230}">
                <p14:media xmlns:p14="http://schemas.microsoft.com/office/powerpoint/2010/main" r:embed="rId1"/>
              </p:ext>
            </p:extLst>
          </p:nvPr>
        </p:nvPicPr>
        <p:blipFill>
          <a:blip r:embed="rId5">
            <a:extLst>
              <a:ext uri="{28A0092B-C50C-407E-A947-70E740481C1C}">
                <a14:useLocalDpi xmlns:a14="http://schemas.microsoft.com/office/drawing/2010/main" val="0"/>
              </a:ext>
            </a:extLst>
          </a:blip>
          <a:srcRect/>
          <a:stretch>
            <a:fillRect/>
          </a:stretch>
        </p:blipFill>
        <p:spPr bwMode="auto">
          <a:xfrm>
            <a:off x="2195513" y="753268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85" name="Text Box 73">
            <a:extLst>
              <a:ext uri="{FF2B5EF4-FFF2-40B4-BE49-F238E27FC236}">
                <a16:creationId xmlns:a16="http://schemas.microsoft.com/office/drawing/2014/main" id="{E8DAE3E2-E047-42F4-80D8-7EAE1E024DF6}"/>
              </a:ext>
            </a:extLst>
          </p:cNvPr>
          <p:cNvSpPr txBox="1">
            <a:spLocks noChangeArrowheads="1"/>
          </p:cNvSpPr>
          <p:nvPr/>
        </p:nvSpPr>
        <p:spPr bwMode="auto">
          <a:xfrm>
            <a:off x="179388" y="5516563"/>
            <a:ext cx="4105275"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200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歳差運動速度 </a:t>
            </a:r>
            <a:r>
              <a:rPr lang="ja-JP" altLang="en-US" sz="2000" b="1">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a:t>
            </a:r>
            <a:r>
              <a:rPr lang="ja-JP" altLang="en-US" sz="200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 力の場 </a:t>
            </a:r>
            <a:r>
              <a:rPr lang="en-US" altLang="ja-JP" sz="2000" b="1" i="1">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G</a:t>
            </a:r>
            <a:r>
              <a:rPr lang="en-US" altLang="ja-JP" sz="2000" baseline="-2500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0</a:t>
            </a:r>
            <a:r>
              <a:rPr lang="ja-JP" altLang="en-US" sz="180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　</a:t>
            </a:r>
          </a:p>
          <a:p>
            <a:pPr eaLnBrk="1" hangingPunct="1">
              <a:spcBef>
                <a:spcPct val="50000"/>
              </a:spcBef>
              <a:buFontTx/>
              <a:buNone/>
            </a:pPr>
            <a:r>
              <a:rPr lang="ja-JP" altLang="en-US" sz="180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　</a:t>
            </a:r>
            <a:r>
              <a:rPr lang="en-US" altLang="ja-JP" sz="1800" b="1">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1897</a:t>
            </a:r>
            <a:r>
              <a:rPr lang="ja-JP" altLang="en-US" sz="180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年　</a:t>
            </a:r>
            <a:r>
              <a:rPr lang="en-US" altLang="ja-JP" sz="1800" b="1">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J</a:t>
            </a:r>
            <a:r>
              <a:rPr lang="en-US" altLang="ja-JP" sz="180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 </a:t>
            </a:r>
            <a:r>
              <a:rPr lang="ja-JP" altLang="en-US" sz="180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ラーモア （英）</a:t>
            </a:r>
          </a:p>
        </p:txBody>
      </p:sp>
      <p:pic>
        <p:nvPicPr>
          <p:cNvPr id="3" name="図 2">
            <a:extLst>
              <a:ext uri="{FF2B5EF4-FFF2-40B4-BE49-F238E27FC236}">
                <a16:creationId xmlns:a16="http://schemas.microsoft.com/office/drawing/2014/main" id="{8C4B4009-4902-493B-9F3D-E5B3B5DFD4F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61389" y="3284984"/>
            <a:ext cx="1738403" cy="1815654"/>
          </a:xfrm>
          <a:prstGeom prst="rect">
            <a:avLst/>
          </a:prstGeom>
          <a:ln w="12700">
            <a:solidFill>
              <a:schemeClr val="bg1"/>
            </a:solidFill>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repeatCount="indefinite" fill="hold" grpId="0" nodeType="clickEffect">
                                  <p:stCondLst>
                                    <p:cond delay="0"/>
                                  </p:stCondLst>
                                  <p:childTnLst>
                                    <p:animRot by="43200000">
                                      <p:cBhvr>
                                        <p:cTn id="6" dur="500" fill="hold"/>
                                        <p:tgtEl>
                                          <p:spTgt spid="13316"/>
                                        </p:tgtEl>
                                        <p:attrNameLst>
                                          <p:attrName>r</p:attrName>
                                        </p:attrNameLst>
                                      </p:cBhvr>
                                    </p:animRo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1" fill="hold" grpId="0" nodeType="clickEffect">
                                  <p:stCondLst>
                                    <p:cond delay="0"/>
                                  </p:stCondLst>
                                  <p:childTnLst>
                                    <p:set>
                                      <p:cBhvr>
                                        <p:cTn id="10" dur="1" fill="hold">
                                          <p:stCondLst>
                                            <p:cond delay="0"/>
                                          </p:stCondLst>
                                        </p:cTn>
                                        <p:tgtEl>
                                          <p:spTgt spid="13320"/>
                                        </p:tgtEl>
                                        <p:attrNameLst>
                                          <p:attrName>style.visibility</p:attrName>
                                        </p:attrNameLst>
                                      </p:cBhvr>
                                      <p:to>
                                        <p:strVal val="visible"/>
                                      </p:to>
                                    </p:set>
                                    <p:anim calcmode="lin" valueType="num">
                                      <p:cBhvr additive="base">
                                        <p:cTn id="11" dur="5000" fill="hold"/>
                                        <p:tgtEl>
                                          <p:spTgt spid="13320"/>
                                        </p:tgtEl>
                                        <p:attrNameLst>
                                          <p:attrName>ppt_x</p:attrName>
                                        </p:attrNameLst>
                                      </p:cBhvr>
                                      <p:tavLst>
                                        <p:tav tm="0">
                                          <p:val>
                                            <p:strVal val="#ppt_x"/>
                                          </p:val>
                                        </p:tav>
                                        <p:tav tm="100000">
                                          <p:val>
                                            <p:strVal val="#ppt_x"/>
                                          </p:val>
                                        </p:tav>
                                      </p:tavLst>
                                    </p:anim>
                                    <p:anim calcmode="lin" valueType="num">
                                      <p:cBhvr additive="base">
                                        <p:cTn id="12" dur="5000" fill="hold"/>
                                        <p:tgtEl>
                                          <p:spTgt spid="13320"/>
                                        </p:tgtEl>
                                        <p:attrNameLst>
                                          <p:attrName>ppt_y</p:attrName>
                                        </p:attrNameLst>
                                      </p:cBhvr>
                                      <p:tavLst>
                                        <p:tav tm="0">
                                          <p:val>
                                            <p:strVal val="0-#ppt_h/2"/>
                                          </p:val>
                                        </p:tav>
                                        <p:tav tm="100000">
                                          <p:val>
                                            <p:strVal val="#ppt_y"/>
                                          </p:val>
                                        </p:tav>
                                      </p:tavLst>
                                    </p:anim>
                                  </p:childTnLst>
                                </p:cTn>
                              </p:par>
                              <p:par>
                                <p:cTn id="13" presetID="10" presetClass="entr" presetSubtype="0" fill="hold" grpId="0" nodeType="withEffect">
                                  <p:stCondLst>
                                    <p:cond delay="0"/>
                                  </p:stCondLst>
                                  <p:childTnLst>
                                    <p:set>
                                      <p:cBhvr>
                                        <p:cTn id="14" dur="1" fill="hold">
                                          <p:stCondLst>
                                            <p:cond delay="0"/>
                                          </p:stCondLst>
                                        </p:cTn>
                                        <p:tgtEl>
                                          <p:spTgt spid="13340"/>
                                        </p:tgtEl>
                                        <p:attrNameLst>
                                          <p:attrName>style.visibility</p:attrName>
                                        </p:attrNameLst>
                                      </p:cBhvr>
                                      <p:to>
                                        <p:strVal val="visible"/>
                                      </p:to>
                                    </p:set>
                                    <p:animEffect transition="in" filter="fade">
                                      <p:cBhvr>
                                        <p:cTn id="15" dur="5000"/>
                                        <p:tgtEl>
                                          <p:spTgt spid="13340"/>
                                        </p:tgtEl>
                                      </p:cBhvr>
                                    </p:animEffect>
                                  </p:childTnLst>
                                </p:cTn>
                              </p:par>
                              <p:par>
                                <p:cTn id="16" presetID="2" presetClass="entr" presetSubtype="1" repeatCount="indefinite" fill="hold" grpId="0" nodeType="withEffect">
                                  <p:stCondLst>
                                    <p:cond delay="0"/>
                                  </p:stCondLst>
                                  <p:childTnLst>
                                    <p:set>
                                      <p:cBhvr>
                                        <p:cTn id="17" dur="1" fill="hold">
                                          <p:stCondLst>
                                            <p:cond delay="0"/>
                                          </p:stCondLst>
                                        </p:cTn>
                                        <p:tgtEl>
                                          <p:spTgt spid="13330"/>
                                        </p:tgtEl>
                                        <p:attrNameLst>
                                          <p:attrName>style.visibility</p:attrName>
                                        </p:attrNameLst>
                                      </p:cBhvr>
                                      <p:to>
                                        <p:strVal val="visible"/>
                                      </p:to>
                                    </p:set>
                                    <p:anim calcmode="lin" valueType="num">
                                      <p:cBhvr additive="base">
                                        <p:cTn id="18" dur="5000" fill="hold"/>
                                        <p:tgtEl>
                                          <p:spTgt spid="13330"/>
                                        </p:tgtEl>
                                        <p:attrNameLst>
                                          <p:attrName>ppt_x</p:attrName>
                                        </p:attrNameLst>
                                      </p:cBhvr>
                                      <p:tavLst>
                                        <p:tav tm="0">
                                          <p:val>
                                            <p:strVal val="#ppt_x"/>
                                          </p:val>
                                        </p:tav>
                                        <p:tav tm="100000">
                                          <p:val>
                                            <p:strVal val="#ppt_x"/>
                                          </p:val>
                                        </p:tav>
                                      </p:tavLst>
                                    </p:anim>
                                    <p:anim calcmode="lin" valueType="num">
                                      <p:cBhvr additive="base">
                                        <p:cTn id="19" dur="5000" fill="hold"/>
                                        <p:tgtEl>
                                          <p:spTgt spid="13330"/>
                                        </p:tgtEl>
                                        <p:attrNameLst>
                                          <p:attrName>ppt_y</p:attrName>
                                        </p:attrNameLst>
                                      </p:cBhvr>
                                      <p:tavLst>
                                        <p:tav tm="0">
                                          <p:val>
                                            <p:strVal val="0-#ppt_h/2"/>
                                          </p:val>
                                        </p:tav>
                                        <p:tav tm="100000">
                                          <p:val>
                                            <p:strVal val="#ppt_y"/>
                                          </p:val>
                                        </p:tav>
                                      </p:tavLst>
                                    </p:anim>
                                  </p:childTnLst>
                                </p:cTn>
                              </p:par>
                              <p:par>
                                <p:cTn id="20" presetID="2" presetClass="entr" presetSubtype="1" repeatCount="indefinite" fill="hold" nodeType="withEffect">
                                  <p:stCondLst>
                                    <p:cond delay="0"/>
                                  </p:stCondLst>
                                  <p:childTnLst>
                                    <p:set>
                                      <p:cBhvr>
                                        <p:cTn id="21" dur="1" fill="hold">
                                          <p:stCondLst>
                                            <p:cond delay="0"/>
                                          </p:stCondLst>
                                        </p:cTn>
                                        <p:tgtEl>
                                          <p:spTgt spid="13332"/>
                                        </p:tgtEl>
                                        <p:attrNameLst>
                                          <p:attrName>style.visibility</p:attrName>
                                        </p:attrNameLst>
                                      </p:cBhvr>
                                      <p:to>
                                        <p:strVal val="visible"/>
                                      </p:to>
                                    </p:set>
                                    <p:anim calcmode="lin" valueType="num">
                                      <p:cBhvr additive="base">
                                        <p:cTn id="22" dur="5000" fill="hold"/>
                                        <p:tgtEl>
                                          <p:spTgt spid="13332"/>
                                        </p:tgtEl>
                                        <p:attrNameLst>
                                          <p:attrName>ppt_x</p:attrName>
                                        </p:attrNameLst>
                                      </p:cBhvr>
                                      <p:tavLst>
                                        <p:tav tm="0">
                                          <p:val>
                                            <p:strVal val="#ppt_x"/>
                                          </p:val>
                                        </p:tav>
                                        <p:tav tm="100000">
                                          <p:val>
                                            <p:strVal val="#ppt_x"/>
                                          </p:val>
                                        </p:tav>
                                      </p:tavLst>
                                    </p:anim>
                                    <p:anim calcmode="lin" valueType="num">
                                      <p:cBhvr additive="base">
                                        <p:cTn id="23" dur="5000" fill="hold"/>
                                        <p:tgtEl>
                                          <p:spTgt spid="13332"/>
                                        </p:tgtEl>
                                        <p:attrNameLst>
                                          <p:attrName>ppt_y</p:attrName>
                                        </p:attrNameLst>
                                      </p:cBhvr>
                                      <p:tavLst>
                                        <p:tav tm="0">
                                          <p:val>
                                            <p:strVal val="0-#ppt_h/2"/>
                                          </p:val>
                                        </p:tav>
                                        <p:tav tm="100000">
                                          <p:val>
                                            <p:strVal val="#ppt_y"/>
                                          </p:val>
                                        </p:tav>
                                      </p:tavLst>
                                    </p:anim>
                                  </p:childTnLst>
                                </p:cTn>
                              </p:par>
                              <p:par>
                                <p:cTn id="24" presetID="1" presetClass="path" presetSubtype="0" repeatCount="indefinite" fill="hold" grpId="0" nodeType="withEffect">
                                  <p:stCondLst>
                                    <p:cond delay="4000"/>
                                  </p:stCondLst>
                                  <p:childTnLst>
                                    <p:animMotion origin="layout" path="M 0.00208 -0.01551 C 0.02326 -0.01551 0.04114 -0.00879 0.04114 -0.00023 C 0.04114 0.00834 0.02326 0.01598 0.00208 0.01598 C -0.0191 0.01598 -0.03542 0.00834 -0.03542 -0.00023 C -0.03542 -0.00879 -0.0191 -0.01551 0.00208 -0.01551 Z " pathEditMode="relative" rAng="0" ptsTypes="fffff">
                                      <p:cBhvr>
                                        <p:cTn id="25" dur="1000" spd="-100000" fill="hold"/>
                                        <p:tgtEl>
                                          <p:spTgt spid="13322"/>
                                        </p:tgtEl>
                                        <p:attrNameLst>
                                          <p:attrName>ppt_x</p:attrName>
                                          <p:attrName>ppt_y</p:attrName>
                                        </p:attrNameLst>
                                      </p:cBhvr>
                                      <p:rCtr x="69" y="1574"/>
                                    </p:animMotion>
                                  </p:childTnLst>
                                </p:cTn>
                              </p:par>
                              <p:par>
                                <p:cTn id="26" presetID="1" presetClass="path" presetSubtype="0" repeatCount="indefinite" fill="hold" grpId="0" nodeType="withEffect">
                                  <p:stCondLst>
                                    <p:cond delay="4000"/>
                                  </p:stCondLst>
                                  <p:childTnLst>
                                    <p:animMotion origin="layout" path="M -0.004 -0.00579 C 0.03715 -0.00579 0.071 0.00694 0.071 0.02291 C 0.071 0.03865 0.03715 0.05162 -0.004 0.05162 C -0.04514 0.05162 -0.07865 0.03865 -0.07865 0.02291 C -0.07865 0.00694 -0.04514 -0.00579 -0.004 -0.00579 Z " pathEditMode="relative" rAng="0" ptsTypes="fffff">
                                      <p:cBhvr>
                                        <p:cTn id="27" dur="1000" spd="-100000" fill="hold"/>
                                        <p:tgtEl>
                                          <p:spTgt spid="13382"/>
                                        </p:tgtEl>
                                        <p:attrNameLst>
                                          <p:attrName>ppt_x</p:attrName>
                                          <p:attrName>ppt_y</p:attrName>
                                        </p:attrNameLst>
                                      </p:cBhvr>
                                      <p:rCtr x="17" y="2870"/>
                                    </p:animMotion>
                                  </p:childTnLst>
                                </p:cTn>
                              </p:par>
                              <p:par>
                                <p:cTn id="28" presetID="10" presetClass="entr" presetSubtype="0" fill="hold" grpId="0" nodeType="withEffect">
                                  <p:stCondLst>
                                    <p:cond delay="4500"/>
                                  </p:stCondLst>
                                  <p:childTnLst>
                                    <p:set>
                                      <p:cBhvr>
                                        <p:cTn id="29" dur="1" fill="hold">
                                          <p:stCondLst>
                                            <p:cond delay="0"/>
                                          </p:stCondLst>
                                        </p:cTn>
                                        <p:tgtEl>
                                          <p:spTgt spid="13333"/>
                                        </p:tgtEl>
                                        <p:attrNameLst>
                                          <p:attrName>style.visibility</p:attrName>
                                        </p:attrNameLst>
                                      </p:cBhvr>
                                      <p:to>
                                        <p:strVal val="visible"/>
                                      </p:to>
                                    </p:set>
                                    <p:animEffect transition="in" filter="fade">
                                      <p:cBhvr>
                                        <p:cTn id="30" dur="2000"/>
                                        <p:tgtEl>
                                          <p:spTgt spid="13333"/>
                                        </p:tgtEl>
                                      </p:cBhvr>
                                    </p:animEffect>
                                  </p:childTnLst>
                                </p:cTn>
                              </p:par>
                              <p:par>
                                <p:cTn id="31" presetID="1" presetClass="mediacall" presetSubtype="0" fill="hold" nodeType="withEffect">
                                  <p:stCondLst>
                                    <p:cond delay="2000"/>
                                  </p:stCondLst>
                                  <p:childTnLst>
                                    <p:cmd type="call" cmd="playFrom(0.0)">
                                      <p:cBhvr>
                                        <p:cTn id="32" dur="3810" fill="hold"/>
                                        <p:tgtEl>
                                          <p:spTgt spid="13383"/>
                                        </p:tgtEl>
                                      </p:cBhvr>
                                    </p:cmd>
                                  </p:childTnLst>
                                </p:cTn>
                              </p:par>
                              <p:par>
                                <p:cTn id="33" presetID="10" presetClass="entr" presetSubtype="0" fill="hold" grpId="0" nodeType="withEffect">
                                  <p:stCondLst>
                                    <p:cond delay="6000"/>
                                  </p:stCondLst>
                                  <p:childTnLst>
                                    <p:set>
                                      <p:cBhvr>
                                        <p:cTn id="34" dur="1" fill="hold">
                                          <p:stCondLst>
                                            <p:cond delay="0"/>
                                          </p:stCondLst>
                                        </p:cTn>
                                        <p:tgtEl>
                                          <p:spTgt spid="13385"/>
                                        </p:tgtEl>
                                        <p:attrNameLst>
                                          <p:attrName>style.visibility</p:attrName>
                                        </p:attrNameLst>
                                      </p:cBhvr>
                                      <p:to>
                                        <p:strVal val="visible"/>
                                      </p:to>
                                    </p:set>
                                    <p:animEffect transition="in" filter="fade">
                                      <p:cBhvr>
                                        <p:cTn id="35" dur="2000"/>
                                        <p:tgtEl>
                                          <p:spTgt spid="13385"/>
                                        </p:tgtEl>
                                      </p:cBhvr>
                                    </p:animEffect>
                                  </p:childTnLst>
                                </p:cTn>
                              </p:par>
                              <p:par>
                                <p:cTn id="36" presetID="10" presetClass="entr" presetSubtype="0" fill="hold" nodeType="withEffect">
                                  <p:stCondLst>
                                    <p:cond delay="6000"/>
                                  </p:stCondLst>
                                  <p:childTnLst>
                                    <p:set>
                                      <p:cBhvr>
                                        <p:cTn id="37" dur="1" fill="hold">
                                          <p:stCondLst>
                                            <p:cond delay="0"/>
                                          </p:stCondLst>
                                        </p:cTn>
                                        <p:tgtEl>
                                          <p:spTgt spid="3"/>
                                        </p:tgtEl>
                                        <p:attrNameLst>
                                          <p:attrName>style.visibility</p:attrName>
                                        </p:attrNameLst>
                                      </p:cBhvr>
                                      <p:to>
                                        <p:strVal val="visible"/>
                                      </p:to>
                                    </p:set>
                                    <p:animEffect transition="in" filter="fade">
                                      <p:cBhvr>
                                        <p:cTn id="38" dur="3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vol="100000">
                <p:cTn id="39" fill="hold" display="0">
                  <p:stCondLst>
                    <p:cond delay="indefinite"/>
                  </p:stCondLst>
                  <p:endCondLst>
                    <p:cond evt="onNext" delay="0">
                      <p:tgtEl>
                        <p:sldTgt/>
                      </p:tgtEl>
                    </p:cond>
                    <p:cond evt="onPrev" delay="0">
                      <p:tgtEl>
                        <p:sldTgt/>
                      </p:tgtEl>
                    </p:cond>
                    <p:cond evt="onStopAudio" delay="0">
                      <p:tgtEl>
                        <p:sldTgt/>
                      </p:tgtEl>
                    </p:cond>
                  </p:endCondLst>
                </p:cTn>
                <p:tgtEl>
                  <p:spTgt spid="13383"/>
                </p:tgtEl>
              </p:cMediaNode>
            </p:audio>
          </p:childTnLst>
        </p:cTn>
      </p:par>
    </p:tnLst>
    <p:bldLst>
      <p:bldP spid="13320" grpId="0" animBg="1"/>
      <p:bldP spid="13330" grpId="0"/>
      <p:bldP spid="13333" grpId="0"/>
      <p:bldP spid="13340" grpId="0"/>
      <p:bldP spid="13316" grpId="0" animBg="1"/>
      <p:bldP spid="13322" grpId="0" animBg="1"/>
      <p:bldP spid="13382" grpId="0"/>
      <p:bldP spid="1338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7446" name="Oval 38">
            <a:extLst>
              <a:ext uri="{FF2B5EF4-FFF2-40B4-BE49-F238E27FC236}">
                <a16:creationId xmlns:a16="http://schemas.microsoft.com/office/drawing/2014/main" id="{DB366F4E-8EE1-48E7-91C8-BE075B529105}"/>
              </a:ext>
            </a:extLst>
          </p:cNvPr>
          <p:cNvSpPr>
            <a:spLocks noChangeArrowheads="1"/>
          </p:cNvSpPr>
          <p:nvPr/>
        </p:nvSpPr>
        <p:spPr bwMode="auto">
          <a:xfrm>
            <a:off x="5580063" y="692150"/>
            <a:ext cx="4679950" cy="5761038"/>
          </a:xfrm>
          <a:prstGeom prst="ellipse">
            <a:avLst/>
          </a:prstGeom>
          <a:noFill/>
          <a:ln w="12700">
            <a:solidFill>
              <a:srgbClr val="339966"/>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7445" name="Oval 37">
            <a:extLst>
              <a:ext uri="{FF2B5EF4-FFF2-40B4-BE49-F238E27FC236}">
                <a16:creationId xmlns:a16="http://schemas.microsoft.com/office/drawing/2014/main" id="{E7FC9069-CAB4-4EEB-B9DA-228F1FB6296E}"/>
              </a:ext>
            </a:extLst>
          </p:cNvPr>
          <p:cNvSpPr>
            <a:spLocks noChangeArrowheads="1"/>
          </p:cNvSpPr>
          <p:nvPr/>
        </p:nvSpPr>
        <p:spPr bwMode="auto">
          <a:xfrm>
            <a:off x="366713" y="692150"/>
            <a:ext cx="4679950" cy="5761038"/>
          </a:xfrm>
          <a:prstGeom prst="ellipse">
            <a:avLst/>
          </a:prstGeom>
          <a:noFill/>
          <a:ln w="12700">
            <a:solidFill>
              <a:srgbClr val="339966"/>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7444" name="Oval 36">
            <a:extLst>
              <a:ext uri="{FF2B5EF4-FFF2-40B4-BE49-F238E27FC236}">
                <a16:creationId xmlns:a16="http://schemas.microsoft.com/office/drawing/2014/main" id="{A60F2528-16DB-49A2-B20D-DE8AD9C418C8}"/>
              </a:ext>
            </a:extLst>
          </p:cNvPr>
          <p:cNvSpPr>
            <a:spLocks noChangeArrowheads="1"/>
          </p:cNvSpPr>
          <p:nvPr/>
        </p:nvSpPr>
        <p:spPr bwMode="auto">
          <a:xfrm>
            <a:off x="5435600" y="-674688"/>
            <a:ext cx="6769100" cy="8424863"/>
          </a:xfrm>
          <a:prstGeom prst="ellipse">
            <a:avLst/>
          </a:prstGeom>
          <a:noFill/>
          <a:ln w="12700">
            <a:solidFill>
              <a:srgbClr val="339966"/>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7443" name="Oval 35">
            <a:extLst>
              <a:ext uri="{FF2B5EF4-FFF2-40B4-BE49-F238E27FC236}">
                <a16:creationId xmlns:a16="http://schemas.microsoft.com/office/drawing/2014/main" id="{82C5BE97-658E-4987-8E5D-1EF6382D4853}"/>
              </a:ext>
            </a:extLst>
          </p:cNvPr>
          <p:cNvSpPr>
            <a:spLocks noChangeArrowheads="1"/>
          </p:cNvSpPr>
          <p:nvPr/>
        </p:nvSpPr>
        <p:spPr bwMode="auto">
          <a:xfrm>
            <a:off x="-1620838" y="-747713"/>
            <a:ext cx="6769101" cy="8424863"/>
          </a:xfrm>
          <a:prstGeom prst="ellipse">
            <a:avLst/>
          </a:prstGeom>
          <a:noFill/>
          <a:ln w="12700">
            <a:solidFill>
              <a:srgbClr val="339966"/>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7442" name="Line 34">
            <a:extLst>
              <a:ext uri="{FF2B5EF4-FFF2-40B4-BE49-F238E27FC236}">
                <a16:creationId xmlns:a16="http://schemas.microsoft.com/office/drawing/2014/main" id="{984286DD-6EAF-4A9B-805F-AA4B5FD3D2A4}"/>
              </a:ext>
            </a:extLst>
          </p:cNvPr>
          <p:cNvSpPr>
            <a:spLocks noChangeShapeType="1"/>
          </p:cNvSpPr>
          <p:nvPr/>
        </p:nvSpPr>
        <p:spPr bwMode="auto">
          <a:xfrm flipV="1">
            <a:off x="5292725" y="-171450"/>
            <a:ext cx="0" cy="7488238"/>
          </a:xfrm>
          <a:prstGeom prst="line">
            <a:avLst/>
          </a:prstGeom>
          <a:noFill/>
          <a:ln w="12700">
            <a:solidFill>
              <a:srgbClr val="339966"/>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175" name="Oval 6">
            <a:extLst>
              <a:ext uri="{FF2B5EF4-FFF2-40B4-BE49-F238E27FC236}">
                <a16:creationId xmlns:a16="http://schemas.microsoft.com/office/drawing/2014/main" id="{B4A48F33-D17A-4F47-882C-F7F14A8D6AA6}"/>
              </a:ext>
            </a:extLst>
          </p:cNvPr>
          <p:cNvSpPr>
            <a:spLocks noChangeArrowheads="1"/>
          </p:cNvSpPr>
          <p:nvPr/>
        </p:nvSpPr>
        <p:spPr bwMode="auto">
          <a:xfrm>
            <a:off x="5219700" y="2636838"/>
            <a:ext cx="73025" cy="7143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7176" name="Text Box 17">
            <a:extLst>
              <a:ext uri="{FF2B5EF4-FFF2-40B4-BE49-F238E27FC236}">
                <a16:creationId xmlns:a16="http://schemas.microsoft.com/office/drawing/2014/main" id="{CBD31CC1-43D8-4259-B2E0-72EC317ED872}"/>
              </a:ext>
            </a:extLst>
          </p:cNvPr>
          <p:cNvSpPr txBox="1">
            <a:spLocks noChangeArrowheads="1"/>
          </p:cNvSpPr>
          <p:nvPr/>
        </p:nvSpPr>
        <p:spPr bwMode="auto">
          <a:xfrm>
            <a:off x="398463" y="2513013"/>
            <a:ext cx="3744912" cy="461962"/>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2400" b="1" dirty="0">
                <a:solidFill>
                  <a:schemeClr val="bg1"/>
                </a:solidFill>
                <a:latin typeface="HGSｺﾞｼｯｸE" panose="020B0900000000000000" pitchFamily="50" charset="-128"/>
                <a:ea typeface="HGSｺﾞｼｯｸE" panose="020B0900000000000000" pitchFamily="50" charset="-128"/>
              </a:rPr>
              <a:t>プロトン（水素原子核）</a:t>
            </a:r>
          </a:p>
        </p:txBody>
      </p:sp>
      <p:sp>
        <p:nvSpPr>
          <p:cNvPr id="17412" name="Oval 4">
            <a:extLst>
              <a:ext uri="{FF2B5EF4-FFF2-40B4-BE49-F238E27FC236}">
                <a16:creationId xmlns:a16="http://schemas.microsoft.com/office/drawing/2014/main" id="{AAA05513-C2BB-4C9F-9DED-A8026C776349}"/>
              </a:ext>
            </a:extLst>
          </p:cNvPr>
          <p:cNvSpPr>
            <a:spLocks noChangeArrowheads="1"/>
          </p:cNvSpPr>
          <p:nvPr/>
        </p:nvSpPr>
        <p:spPr bwMode="auto">
          <a:xfrm>
            <a:off x="4356100" y="2636838"/>
            <a:ext cx="1871663" cy="1800225"/>
          </a:xfrm>
          <a:prstGeom prst="ellipse">
            <a:avLst/>
          </a:prstGeom>
          <a:gradFill rotWithShape="1">
            <a:gsLst>
              <a:gs pos="0">
                <a:srgbClr val="FFFFFF"/>
              </a:gs>
              <a:gs pos="100000">
                <a:srgbClr val="339966">
                  <a:alpha val="92000"/>
                </a:srgbClr>
              </a:gs>
            </a:gsLst>
            <a:path path="shape">
              <a:fillToRect l="50000" t="50000" r="50000" b="50000"/>
            </a:path>
          </a:gra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7429" name="Text Box 21">
            <a:extLst>
              <a:ext uri="{FF2B5EF4-FFF2-40B4-BE49-F238E27FC236}">
                <a16:creationId xmlns:a16="http://schemas.microsoft.com/office/drawing/2014/main" id="{080573AB-EB7F-48B2-95EC-9AAE744C2F28}"/>
              </a:ext>
            </a:extLst>
          </p:cNvPr>
          <p:cNvSpPr txBox="1">
            <a:spLocks noChangeArrowheads="1"/>
          </p:cNvSpPr>
          <p:nvPr/>
        </p:nvSpPr>
        <p:spPr bwMode="auto">
          <a:xfrm>
            <a:off x="4643438" y="3429000"/>
            <a:ext cx="5762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b="1">
                <a:solidFill>
                  <a:srgbClr val="FF9900"/>
                </a:solidFill>
              </a:rPr>
              <a:t>ｅ</a:t>
            </a:r>
            <a:r>
              <a:rPr lang="ja-JP" altLang="en-US" sz="1800" b="1" baseline="30000">
                <a:solidFill>
                  <a:srgbClr val="FF9900"/>
                </a:solidFill>
              </a:rPr>
              <a:t>＋</a:t>
            </a:r>
          </a:p>
        </p:txBody>
      </p:sp>
      <p:sp>
        <p:nvSpPr>
          <p:cNvPr id="17432" name="Text Box 24">
            <a:extLst>
              <a:ext uri="{FF2B5EF4-FFF2-40B4-BE49-F238E27FC236}">
                <a16:creationId xmlns:a16="http://schemas.microsoft.com/office/drawing/2014/main" id="{7BDB845D-8706-45DB-BEC0-A7BA0B2BD0C9}"/>
              </a:ext>
            </a:extLst>
          </p:cNvPr>
          <p:cNvSpPr txBox="1">
            <a:spLocks noChangeArrowheads="1"/>
          </p:cNvSpPr>
          <p:nvPr/>
        </p:nvSpPr>
        <p:spPr bwMode="auto">
          <a:xfrm>
            <a:off x="2736850" y="989013"/>
            <a:ext cx="41036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bg1"/>
                </a:solidFill>
                <a:latin typeface="HGSｺﾞｼｯｸE" panose="020B0900000000000000" pitchFamily="50" charset="-128"/>
                <a:ea typeface="HGSｺﾞｼｯｸE" panose="020B0900000000000000" pitchFamily="50" charset="-128"/>
              </a:rPr>
              <a:t>２．正の電荷（</a:t>
            </a:r>
            <a:r>
              <a:rPr lang="ja-JP" altLang="en-US" sz="1800" b="1">
                <a:solidFill>
                  <a:srgbClr val="FF9900"/>
                </a:solidFill>
              </a:rPr>
              <a:t>ｅ</a:t>
            </a:r>
            <a:r>
              <a:rPr lang="ja-JP" altLang="en-US" sz="1800" b="1" baseline="30000">
                <a:solidFill>
                  <a:srgbClr val="FF9900"/>
                </a:solidFill>
              </a:rPr>
              <a:t>＋</a:t>
            </a:r>
            <a:r>
              <a:rPr lang="ja-JP" altLang="en-US" sz="1800">
                <a:solidFill>
                  <a:schemeClr val="bg1"/>
                </a:solidFill>
                <a:latin typeface="HGSｺﾞｼｯｸE" panose="020B0900000000000000" pitchFamily="50" charset="-128"/>
                <a:ea typeface="HGSｺﾞｼｯｸE" panose="020B0900000000000000" pitchFamily="50" charset="-128"/>
              </a:rPr>
              <a:t>）をもって回転</a:t>
            </a:r>
          </a:p>
        </p:txBody>
      </p:sp>
      <p:sp>
        <p:nvSpPr>
          <p:cNvPr id="17434" name="Text Box 26">
            <a:extLst>
              <a:ext uri="{FF2B5EF4-FFF2-40B4-BE49-F238E27FC236}">
                <a16:creationId xmlns:a16="http://schemas.microsoft.com/office/drawing/2014/main" id="{61A33E46-DD14-4C07-9298-AC680B75FBD3}"/>
              </a:ext>
            </a:extLst>
          </p:cNvPr>
          <p:cNvSpPr txBox="1">
            <a:spLocks noChangeArrowheads="1"/>
          </p:cNvSpPr>
          <p:nvPr/>
        </p:nvSpPr>
        <p:spPr bwMode="auto">
          <a:xfrm>
            <a:off x="2268538" y="5013325"/>
            <a:ext cx="61928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１秒間に  </a:t>
            </a:r>
            <a:r>
              <a:rPr lang="en-US" altLang="ja-JP" sz="1800" b="1">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3,400,000,000,000,000,000,000</a:t>
            </a:r>
            <a:r>
              <a:rPr lang="ja-JP" altLang="en-US" sz="180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 回転</a:t>
            </a:r>
          </a:p>
        </p:txBody>
      </p:sp>
      <p:sp>
        <p:nvSpPr>
          <p:cNvPr id="17436" name="Text Box 28">
            <a:extLst>
              <a:ext uri="{FF2B5EF4-FFF2-40B4-BE49-F238E27FC236}">
                <a16:creationId xmlns:a16="http://schemas.microsoft.com/office/drawing/2014/main" id="{6E3AF9E7-245A-4AB0-A02E-AB14B896769E}"/>
              </a:ext>
            </a:extLst>
          </p:cNvPr>
          <p:cNvSpPr txBox="1">
            <a:spLocks noChangeArrowheads="1"/>
          </p:cNvSpPr>
          <p:nvPr/>
        </p:nvSpPr>
        <p:spPr bwMode="auto">
          <a:xfrm>
            <a:off x="2736850" y="628650"/>
            <a:ext cx="45513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dirty="0">
                <a:solidFill>
                  <a:schemeClr val="bg1"/>
                </a:solidFill>
                <a:latin typeface="HGSｺﾞｼｯｸE" panose="020B0900000000000000" pitchFamily="50" charset="-128"/>
                <a:ea typeface="HGSｺﾞｼｯｸE" panose="020B0900000000000000" pitchFamily="50" charset="-128"/>
              </a:rPr>
              <a:t>１．高速回転体</a:t>
            </a:r>
          </a:p>
        </p:txBody>
      </p:sp>
      <p:sp>
        <p:nvSpPr>
          <p:cNvPr id="17437" name="Text Box 29">
            <a:extLst>
              <a:ext uri="{FF2B5EF4-FFF2-40B4-BE49-F238E27FC236}">
                <a16:creationId xmlns:a16="http://schemas.microsoft.com/office/drawing/2014/main" id="{EB29EB9C-1408-4E66-A899-74C071433C2C}"/>
              </a:ext>
            </a:extLst>
          </p:cNvPr>
          <p:cNvSpPr txBox="1">
            <a:spLocks noChangeArrowheads="1"/>
          </p:cNvSpPr>
          <p:nvPr/>
        </p:nvSpPr>
        <p:spPr bwMode="auto">
          <a:xfrm>
            <a:off x="2268538" y="5516563"/>
            <a:ext cx="32400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bg1"/>
                </a:solidFill>
                <a:latin typeface="HGSｺﾞｼｯｸE" panose="020B0900000000000000" pitchFamily="50" charset="-128"/>
                <a:ea typeface="HGSｺﾞｼｯｸE" panose="020B0900000000000000" pitchFamily="50" charset="-128"/>
              </a:rPr>
              <a:t>赤道電流 </a:t>
            </a:r>
            <a:r>
              <a:rPr lang="en-US" altLang="ja-JP" sz="1800" b="1">
                <a:solidFill>
                  <a:schemeClr val="bg1"/>
                </a:solidFill>
                <a:latin typeface="Times New Roman" panose="02020603050405020304" pitchFamily="18" charset="0"/>
                <a:cs typeface="Times New Roman" panose="02020603050405020304" pitchFamily="18" charset="0"/>
              </a:rPr>
              <a:t>5,000</a:t>
            </a:r>
            <a:r>
              <a:rPr lang="ja-JP" altLang="en-US" sz="1800">
                <a:solidFill>
                  <a:schemeClr val="bg1"/>
                </a:solidFill>
              </a:rPr>
              <a:t> </a:t>
            </a:r>
            <a:r>
              <a:rPr lang="ja-JP" altLang="en-US" sz="1800">
                <a:solidFill>
                  <a:schemeClr val="bg1"/>
                </a:solidFill>
                <a:latin typeface="HGSｺﾞｼｯｸE" panose="020B0900000000000000" pitchFamily="50" charset="-128"/>
                <a:ea typeface="HGSｺﾞｼｯｸE" panose="020B0900000000000000" pitchFamily="50" charset="-128"/>
              </a:rPr>
              <a:t>アンペア</a:t>
            </a:r>
          </a:p>
        </p:txBody>
      </p:sp>
      <p:sp>
        <p:nvSpPr>
          <p:cNvPr id="17438" name="Text Box 30">
            <a:extLst>
              <a:ext uri="{FF2B5EF4-FFF2-40B4-BE49-F238E27FC236}">
                <a16:creationId xmlns:a16="http://schemas.microsoft.com/office/drawing/2014/main" id="{A8EAE167-4D38-4850-9868-D61435C31CEA}"/>
              </a:ext>
            </a:extLst>
          </p:cNvPr>
          <p:cNvSpPr txBox="1">
            <a:spLocks noChangeArrowheads="1"/>
          </p:cNvSpPr>
          <p:nvPr/>
        </p:nvSpPr>
        <p:spPr bwMode="auto">
          <a:xfrm>
            <a:off x="2736850" y="1349375"/>
            <a:ext cx="61928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bg1"/>
                </a:solidFill>
                <a:latin typeface="HGSｺﾞｼｯｸE" panose="020B0900000000000000" pitchFamily="50" charset="-128"/>
                <a:ea typeface="HGSｺﾞｼｯｸE" panose="020B0900000000000000" pitchFamily="50" charset="-128"/>
              </a:rPr>
              <a:t>３．ゆえに、周囲に磁界を放つ微小磁石 （</a:t>
            </a:r>
            <a:r>
              <a:rPr lang="ja-JP" altLang="en-US" sz="1800" b="1">
                <a:solidFill>
                  <a:srgbClr val="8888D8"/>
                </a:solidFill>
                <a:latin typeface="HGSｺﾞｼｯｸE" panose="020B0900000000000000" pitchFamily="50" charset="-128"/>
                <a:ea typeface="HGSｺﾞｼｯｸE" panose="020B0900000000000000" pitchFamily="50" charset="-128"/>
              </a:rPr>
              <a:t>Ｎ極</a:t>
            </a:r>
            <a:r>
              <a:rPr lang="ja-JP" altLang="en-US" sz="1800" b="1">
                <a:solidFill>
                  <a:schemeClr val="bg1"/>
                </a:solidFill>
                <a:latin typeface="HGSｺﾞｼｯｸE" panose="020B0900000000000000" pitchFamily="50" charset="-128"/>
                <a:ea typeface="HGSｺﾞｼｯｸE" panose="020B0900000000000000" pitchFamily="50" charset="-128"/>
              </a:rPr>
              <a:t>・</a:t>
            </a:r>
            <a:r>
              <a:rPr lang="ja-JP" altLang="en-US" sz="1800" b="1">
                <a:solidFill>
                  <a:srgbClr val="FF4791"/>
                </a:solidFill>
                <a:latin typeface="HGSｺﾞｼｯｸE" panose="020B0900000000000000" pitchFamily="50" charset="-128"/>
                <a:ea typeface="HGSｺﾞｼｯｸE" panose="020B0900000000000000" pitchFamily="50" charset="-128"/>
              </a:rPr>
              <a:t>Ｓ極</a:t>
            </a:r>
            <a:r>
              <a:rPr lang="ja-JP" altLang="en-US" sz="1800" b="1">
                <a:solidFill>
                  <a:srgbClr val="FFC3C4"/>
                </a:solidFill>
                <a:latin typeface="HGSｺﾞｼｯｸE" panose="020B0900000000000000" pitchFamily="50" charset="-128"/>
                <a:ea typeface="HGSｺﾞｼｯｸE" panose="020B0900000000000000" pitchFamily="50" charset="-128"/>
              </a:rPr>
              <a:t>）</a:t>
            </a:r>
          </a:p>
        </p:txBody>
      </p:sp>
      <p:sp>
        <p:nvSpPr>
          <p:cNvPr id="17439" name="Text Box 31">
            <a:extLst>
              <a:ext uri="{FF2B5EF4-FFF2-40B4-BE49-F238E27FC236}">
                <a16:creationId xmlns:a16="http://schemas.microsoft.com/office/drawing/2014/main" id="{236179F2-89D9-4E09-840D-4C7E139A8E2D}"/>
              </a:ext>
            </a:extLst>
          </p:cNvPr>
          <p:cNvSpPr txBox="1">
            <a:spLocks noChangeArrowheads="1"/>
          </p:cNvSpPr>
          <p:nvPr/>
        </p:nvSpPr>
        <p:spPr bwMode="auto">
          <a:xfrm>
            <a:off x="2268538" y="5949950"/>
            <a:ext cx="53990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bg1"/>
                </a:solidFill>
                <a:latin typeface="HGSｺﾞｼｯｸE" panose="020B0900000000000000" pitchFamily="50" charset="-128"/>
                <a:ea typeface="HGSｺﾞｼｯｸE" panose="020B0900000000000000" pitchFamily="50" charset="-128"/>
              </a:rPr>
              <a:t>中心の磁束密度 </a:t>
            </a:r>
            <a:r>
              <a:rPr lang="en-US" altLang="ja-JP" sz="1800" b="1">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3</a:t>
            </a:r>
            <a:r>
              <a:rPr lang="ja-JP" altLang="en-US" sz="1800" b="1">
                <a:solidFill>
                  <a:schemeClr val="bg1"/>
                </a:solidFill>
                <a:latin typeface="HGSｺﾞｼｯｸE" panose="020B0900000000000000" pitchFamily="50" charset="-128"/>
                <a:ea typeface="HGSｺﾞｼｯｸE" panose="020B0900000000000000" pitchFamily="50" charset="-128"/>
              </a:rPr>
              <a:t> </a:t>
            </a:r>
            <a:r>
              <a:rPr lang="ja-JP" altLang="en-US" sz="1800">
                <a:solidFill>
                  <a:schemeClr val="bg1"/>
                </a:solidFill>
                <a:latin typeface="HGSｺﾞｼｯｸE" panose="020B0900000000000000" pitchFamily="50" charset="-128"/>
                <a:ea typeface="HGSｺﾞｼｯｸE" panose="020B0900000000000000" pitchFamily="50" charset="-128"/>
              </a:rPr>
              <a:t>兆テスラ（地磁気の </a:t>
            </a:r>
            <a:r>
              <a:rPr lang="en-US" altLang="ja-JP" sz="1800" b="1">
                <a:solidFill>
                  <a:schemeClr val="bg1"/>
                </a:solidFill>
                <a:latin typeface="Times New Roman" panose="02020603050405020304" pitchFamily="18" charset="0"/>
                <a:ea typeface="HGSｺﾞｼｯｸE" panose="020B0900000000000000" pitchFamily="50" charset="-128"/>
              </a:rPr>
              <a:t>6</a:t>
            </a:r>
            <a:r>
              <a:rPr lang="en-US" altLang="ja-JP" sz="1800">
                <a:solidFill>
                  <a:schemeClr val="bg1"/>
                </a:solidFill>
                <a:latin typeface="HGSｺﾞｼｯｸE" panose="020B0900000000000000" pitchFamily="50" charset="-128"/>
                <a:ea typeface="HGSｺﾞｼｯｸE" panose="020B0900000000000000" pitchFamily="50" charset="-128"/>
              </a:rPr>
              <a:t> </a:t>
            </a:r>
            <a:r>
              <a:rPr lang="ja-JP" altLang="en-US" sz="1800">
                <a:solidFill>
                  <a:schemeClr val="bg1"/>
                </a:solidFill>
                <a:latin typeface="HGSｺﾞｼｯｸE" panose="020B0900000000000000" pitchFamily="50" charset="-128"/>
                <a:ea typeface="HGSｺﾞｼｯｸE" panose="020B0900000000000000" pitchFamily="50" charset="-128"/>
              </a:rPr>
              <a:t>京倍）</a:t>
            </a:r>
          </a:p>
        </p:txBody>
      </p:sp>
      <p:sp>
        <p:nvSpPr>
          <p:cNvPr id="17440" name="Text Box 32">
            <a:extLst>
              <a:ext uri="{FF2B5EF4-FFF2-40B4-BE49-F238E27FC236}">
                <a16:creationId xmlns:a16="http://schemas.microsoft.com/office/drawing/2014/main" id="{E99635E8-5AE0-4EB4-9264-36A9F10E2148}"/>
              </a:ext>
            </a:extLst>
          </p:cNvPr>
          <p:cNvSpPr txBox="1">
            <a:spLocks noChangeArrowheads="1"/>
          </p:cNvSpPr>
          <p:nvPr/>
        </p:nvSpPr>
        <p:spPr bwMode="auto">
          <a:xfrm>
            <a:off x="5003800" y="2205038"/>
            <a:ext cx="7207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b="1" dirty="0">
                <a:solidFill>
                  <a:srgbClr val="8888D8"/>
                </a:solidFill>
              </a:rPr>
              <a:t>Ｎ極</a:t>
            </a:r>
          </a:p>
        </p:txBody>
      </p:sp>
      <p:sp>
        <p:nvSpPr>
          <p:cNvPr id="17441" name="Text Box 33">
            <a:extLst>
              <a:ext uri="{FF2B5EF4-FFF2-40B4-BE49-F238E27FC236}">
                <a16:creationId xmlns:a16="http://schemas.microsoft.com/office/drawing/2014/main" id="{9760F3A5-A0D9-489F-B097-54F31AAF4599}"/>
              </a:ext>
            </a:extLst>
          </p:cNvPr>
          <p:cNvSpPr txBox="1">
            <a:spLocks noChangeArrowheads="1"/>
          </p:cNvSpPr>
          <p:nvPr/>
        </p:nvSpPr>
        <p:spPr bwMode="auto">
          <a:xfrm>
            <a:off x="5003800" y="4581525"/>
            <a:ext cx="7207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b="1">
                <a:solidFill>
                  <a:srgbClr val="FF4791"/>
                </a:solidFill>
              </a:rPr>
              <a:t>Ｓ極</a:t>
            </a:r>
          </a:p>
        </p:txBody>
      </p:sp>
      <p:sp>
        <p:nvSpPr>
          <p:cNvPr id="17447" name="Oval 39">
            <a:extLst>
              <a:ext uri="{FF2B5EF4-FFF2-40B4-BE49-F238E27FC236}">
                <a16:creationId xmlns:a16="http://schemas.microsoft.com/office/drawing/2014/main" id="{E5CB6BFD-A23C-45A0-AAB0-F56121178CAD}"/>
              </a:ext>
            </a:extLst>
          </p:cNvPr>
          <p:cNvSpPr>
            <a:spLocks noChangeArrowheads="1"/>
          </p:cNvSpPr>
          <p:nvPr/>
        </p:nvSpPr>
        <p:spPr bwMode="auto">
          <a:xfrm>
            <a:off x="5219700" y="2708275"/>
            <a:ext cx="144463" cy="73025"/>
          </a:xfrm>
          <a:prstGeom prst="ellipse">
            <a:avLst/>
          </a:prstGeom>
          <a:solidFill>
            <a:srgbClr val="5454C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7448" name="Oval 40">
            <a:extLst>
              <a:ext uri="{FF2B5EF4-FFF2-40B4-BE49-F238E27FC236}">
                <a16:creationId xmlns:a16="http://schemas.microsoft.com/office/drawing/2014/main" id="{7EE98A6B-E9A3-4498-A4CE-9E015A881BF3}"/>
              </a:ext>
            </a:extLst>
          </p:cNvPr>
          <p:cNvSpPr>
            <a:spLocks noChangeArrowheads="1"/>
          </p:cNvSpPr>
          <p:nvPr/>
        </p:nvSpPr>
        <p:spPr bwMode="auto">
          <a:xfrm>
            <a:off x="5219700" y="4292600"/>
            <a:ext cx="144463" cy="73025"/>
          </a:xfrm>
          <a:prstGeom prst="ellipse">
            <a:avLst/>
          </a:prstGeom>
          <a:solidFill>
            <a:srgbClr val="FF4791">
              <a:alpha val="52940"/>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7450" name="Text Box 42">
            <a:extLst>
              <a:ext uri="{FF2B5EF4-FFF2-40B4-BE49-F238E27FC236}">
                <a16:creationId xmlns:a16="http://schemas.microsoft.com/office/drawing/2014/main" id="{8AD27A93-D732-48FB-AA8F-9FA18A1B3D9D}"/>
              </a:ext>
            </a:extLst>
          </p:cNvPr>
          <p:cNvSpPr txBox="1">
            <a:spLocks noChangeArrowheads="1"/>
          </p:cNvSpPr>
          <p:nvPr/>
        </p:nvSpPr>
        <p:spPr bwMode="auto">
          <a:xfrm>
            <a:off x="6804025" y="3933825"/>
            <a:ext cx="18002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400" b="1"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1924</a:t>
            </a:r>
            <a:r>
              <a:rPr lang="ja-JP" altLang="en-US" sz="14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年　</a:t>
            </a:r>
            <a:r>
              <a:rPr lang="en-US" altLang="ja-JP" sz="1400" b="1"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W.</a:t>
            </a:r>
            <a:r>
              <a:rPr lang="en-US" altLang="ja-JP" sz="14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 </a:t>
            </a:r>
            <a:r>
              <a:rPr lang="ja-JP" altLang="en-US" sz="14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パウリ</a:t>
            </a:r>
          </a:p>
        </p:txBody>
      </p:sp>
      <p:sp>
        <p:nvSpPr>
          <p:cNvPr id="7191" name="テキスト ボックス 1">
            <a:extLst>
              <a:ext uri="{FF2B5EF4-FFF2-40B4-BE49-F238E27FC236}">
                <a16:creationId xmlns:a16="http://schemas.microsoft.com/office/drawing/2014/main" id="{BFFEF85D-F2AF-46F2-A404-AF08BF1EFAC5}"/>
              </a:ext>
            </a:extLst>
          </p:cNvPr>
          <p:cNvSpPr txBox="1">
            <a:spLocks noChangeArrowheads="1"/>
          </p:cNvSpPr>
          <p:nvPr/>
        </p:nvSpPr>
        <p:spPr bwMode="auto">
          <a:xfrm>
            <a:off x="733425" y="3136900"/>
            <a:ext cx="25209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800">
                <a:solidFill>
                  <a:schemeClr val="bg1"/>
                </a:solidFill>
                <a:latin typeface="HGSｺﾞｼｯｸE" panose="020B0900000000000000" pitchFamily="50" charset="-128"/>
                <a:ea typeface="HGSｺﾞｼｯｸE" panose="020B0900000000000000" pitchFamily="50" charset="-128"/>
              </a:rPr>
              <a:t>（古典物理学</a:t>
            </a:r>
            <a:r>
              <a:rPr lang="ja-JP" altLang="en-US" sz="1800" dirty="0">
                <a:solidFill>
                  <a:schemeClr val="bg1"/>
                </a:solidFill>
                <a:latin typeface="HGSｺﾞｼｯｸE" panose="020B0900000000000000" pitchFamily="50" charset="-128"/>
                <a:ea typeface="HGSｺﾞｼｯｸE" panose="020B0900000000000000" pitchFamily="50" charset="-128"/>
              </a:rPr>
              <a:t>）</a:t>
            </a:r>
          </a:p>
        </p:txBody>
      </p:sp>
      <p:pic>
        <p:nvPicPr>
          <p:cNvPr id="3" name="図 2">
            <a:extLst>
              <a:ext uri="{FF2B5EF4-FFF2-40B4-BE49-F238E27FC236}">
                <a16:creationId xmlns:a16="http://schemas.microsoft.com/office/drawing/2014/main" id="{E5E9861E-B857-4B7D-955E-7224D17880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6780" y="2356405"/>
            <a:ext cx="1178634" cy="1560989"/>
          </a:xfrm>
          <a:prstGeom prst="rect">
            <a:avLst/>
          </a:prstGeom>
          <a:ln w="12700">
            <a:solidFill>
              <a:schemeClr val="bg1"/>
            </a:solidFill>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17450"/>
                                        </p:tgtEl>
                                        <p:attrNameLst>
                                          <p:attrName>style.visibility</p:attrName>
                                        </p:attrNameLst>
                                      </p:cBhvr>
                                      <p:to>
                                        <p:strVal val="visible"/>
                                      </p:to>
                                    </p:set>
                                    <p:animEffect transition="in" filter="fade">
                                      <p:cBhvr>
                                        <p:cTn id="7" dur="1000"/>
                                        <p:tgtEl>
                                          <p:spTgt spid="17450"/>
                                        </p:tgtEl>
                                      </p:cBhvr>
                                    </p:animEffect>
                                  </p:childTnLst>
                                </p:cTn>
                              </p:par>
                              <p:par>
                                <p:cTn id="8" presetID="8" presetClass="emph" presetSubtype="0" repeatCount="indefinite" fill="hold" grpId="0" nodeType="withEffect">
                                  <p:stCondLst>
                                    <p:cond delay="0"/>
                                  </p:stCondLst>
                                  <p:childTnLst>
                                    <p:animRot by="-32400000">
                                      <p:cBhvr>
                                        <p:cTn id="9" dur="500" fill="hold"/>
                                        <p:tgtEl>
                                          <p:spTgt spid="17412"/>
                                        </p:tgtEl>
                                        <p:attrNameLst>
                                          <p:attrName>r</p:attrName>
                                        </p:attrNameLst>
                                      </p:cBhvr>
                                    </p:animRot>
                                  </p:childTnLst>
                                </p:cTn>
                              </p:par>
                              <p:par>
                                <p:cTn id="10" presetID="10" presetClass="entr" presetSubtype="0" fill="hold" grpId="0" nodeType="withEffect">
                                  <p:stCondLst>
                                    <p:cond delay="2000"/>
                                  </p:stCondLst>
                                  <p:childTnLst>
                                    <p:set>
                                      <p:cBhvr>
                                        <p:cTn id="11" dur="1" fill="hold">
                                          <p:stCondLst>
                                            <p:cond delay="0"/>
                                          </p:stCondLst>
                                        </p:cTn>
                                        <p:tgtEl>
                                          <p:spTgt spid="17434"/>
                                        </p:tgtEl>
                                        <p:attrNameLst>
                                          <p:attrName>style.visibility</p:attrName>
                                        </p:attrNameLst>
                                      </p:cBhvr>
                                      <p:to>
                                        <p:strVal val="visible"/>
                                      </p:to>
                                    </p:set>
                                    <p:animEffect transition="in" filter="fade">
                                      <p:cBhvr>
                                        <p:cTn id="12" dur="1000"/>
                                        <p:tgtEl>
                                          <p:spTgt spid="17434"/>
                                        </p:tgtEl>
                                      </p:cBhvr>
                                    </p:animEffect>
                                  </p:childTnLst>
                                </p:cTn>
                              </p:par>
                              <p:par>
                                <p:cTn id="13" presetID="10" presetClass="entr" presetSubtype="0" fill="hold" grpId="0" nodeType="withEffect">
                                  <p:stCondLst>
                                    <p:cond delay="1000"/>
                                  </p:stCondLst>
                                  <p:childTnLst>
                                    <p:set>
                                      <p:cBhvr>
                                        <p:cTn id="14" dur="1" fill="hold">
                                          <p:stCondLst>
                                            <p:cond delay="0"/>
                                          </p:stCondLst>
                                        </p:cTn>
                                        <p:tgtEl>
                                          <p:spTgt spid="17436"/>
                                        </p:tgtEl>
                                        <p:attrNameLst>
                                          <p:attrName>style.visibility</p:attrName>
                                        </p:attrNameLst>
                                      </p:cBhvr>
                                      <p:to>
                                        <p:strVal val="visible"/>
                                      </p:to>
                                    </p:set>
                                    <p:animEffect transition="in" filter="fade">
                                      <p:cBhvr>
                                        <p:cTn id="15" dur="1000"/>
                                        <p:tgtEl>
                                          <p:spTgt spid="17436"/>
                                        </p:tgtEl>
                                      </p:cBhvr>
                                    </p:animEffect>
                                  </p:childTnLst>
                                </p:cTn>
                              </p:par>
                              <p:par>
                                <p:cTn id="16" presetID="10" presetClass="entr" presetSubtype="0" fill="hold" nodeType="withEffect">
                                  <p:stCondLst>
                                    <p:cond delay="100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10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7432"/>
                                        </p:tgtEl>
                                        <p:attrNameLst>
                                          <p:attrName>style.visibility</p:attrName>
                                        </p:attrNameLst>
                                      </p:cBhvr>
                                      <p:to>
                                        <p:strVal val="visible"/>
                                      </p:to>
                                    </p:set>
                                    <p:animEffect transition="in" filter="fade">
                                      <p:cBhvr>
                                        <p:cTn id="23" dur="2000"/>
                                        <p:tgtEl>
                                          <p:spTgt spid="1743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7437"/>
                                        </p:tgtEl>
                                        <p:attrNameLst>
                                          <p:attrName>style.visibility</p:attrName>
                                        </p:attrNameLst>
                                      </p:cBhvr>
                                      <p:to>
                                        <p:strVal val="visible"/>
                                      </p:to>
                                    </p:set>
                                    <p:animEffect transition="in" filter="fade">
                                      <p:cBhvr>
                                        <p:cTn id="26" dur="2000"/>
                                        <p:tgtEl>
                                          <p:spTgt spid="17437"/>
                                        </p:tgtEl>
                                      </p:cBhvr>
                                    </p:animEffect>
                                  </p:childTnLst>
                                </p:cTn>
                              </p:par>
                              <p:par>
                                <p:cTn id="27" presetID="10" presetClass="entr" presetSubtype="0" fill="hold" grpId="1" nodeType="withEffect">
                                  <p:stCondLst>
                                    <p:cond delay="0"/>
                                  </p:stCondLst>
                                  <p:childTnLst>
                                    <p:set>
                                      <p:cBhvr>
                                        <p:cTn id="28" dur="1" fill="hold">
                                          <p:stCondLst>
                                            <p:cond delay="0"/>
                                          </p:stCondLst>
                                        </p:cTn>
                                        <p:tgtEl>
                                          <p:spTgt spid="17429"/>
                                        </p:tgtEl>
                                        <p:attrNameLst>
                                          <p:attrName>style.visibility</p:attrName>
                                        </p:attrNameLst>
                                      </p:cBhvr>
                                      <p:to>
                                        <p:strVal val="visible"/>
                                      </p:to>
                                    </p:set>
                                    <p:animEffect transition="in" filter="fade">
                                      <p:cBhvr>
                                        <p:cTn id="29" dur="2000"/>
                                        <p:tgtEl>
                                          <p:spTgt spid="17429"/>
                                        </p:tgtEl>
                                      </p:cBhvr>
                                    </p:animEffect>
                                  </p:childTnLst>
                                </p:cTn>
                              </p:par>
                              <p:par>
                                <p:cTn id="30" presetID="1" presetClass="path" presetSubtype="0" repeatCount="indefinite" fill="hold" grpId="0" nodeType="withEffect">
                                  <p:stCondLst>
                                    <p:cond delay="0"/>
                                  </p:stCondLst>
                                  <p:childTnLst>
                                    <p:animMotion origin="layout" path="M 0.0467 -0.04768 C 0.09461 -0.04768 0.13402 -0.03148 0.13402 -0.01111 C 0.13402 0.00903 0.09461 0.02569 0.0467 0.02569 C -0.0007 0.02569 -0.03924 0.00903 -0.03924 -0.01111 C -0.03924 -0.03148 -0.0007 -0.04768 0.0467 -0.04768 Z " pathEditMode="relative" rAng="0" ptsTypes="fffff">
                                      <p:cBhvr>
                                        <p:cTn id="31" dur="500" spd="-100000" fill="hold"/>
                                        <p:tgtEl>
                                          <p:spTgt spid="17429"/>
                                        </p:tgtEl>
                                        <p:attrNameLst>
                                          <p:attrName>ppt_x</p:attrName>
                                          <p:attrName>ppt_y</p:attrName>
                                        </p:attrNameLst>
                                      </p:cBhvr>
                                      <p:rCtr x="69" y="3657"/>
                                    </p:animMotion>
                                  </p:childTnLst>
                                </p:cTn>
                              </p:par>
                              <p:par>
                                <p:cTn id="32" presetID="10" presetClass="entr" presetSubtype="0" fill="hold" grpId="0" nodeType="withEffect">
                                  <p:stCondLst>
                                    <p:cond delay="0"/>
                                  </p:stCondLst>
                                  <p:childTnLst>
                                    <p:set>
                                      <p:cBhvr>
                                        <p:cTn id="33" dur="1" fill="hold">
                                          <p:stCondLst>
                                            <p:cond delay="0"/>
                                          </p:stCondLst>
                                        </p:cTn>
                                        <p:tgtEl>
                                          <p:spTgt spid="17438"/>
                                        </p:tgtEl>
                                        <p:attrNameLst>
                                          <p:attrName>style.visibility</p:attrName>
                                        </p:attrNameLst>
                                      </p:cBhvr>
                                      <p:to>
                                        <p:strVal val="visible"/>
                                      </p:to>
                                    </p:set>
                                    <p:animEffect transition="in" filter="fade">
                                      <p:cBhvr>
                                        <p:cTn id="34" dur="2000"/>
                                        <p:tgtEl>
                                          <p:spTgt spid="17438"/>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7439"/>
                                        </p:tgtEl>
                                        <p:attrNameLst>
                                          <p:attrName>style.visibility</p:attrName>
                                        </p:attrNameLst>
                                      </p:cBhvr>
                                      <p:to>
                                        <p:strVal val="visible"/>
                                      </p:to>
                                    </p:set>
                                    <p:animEffect transition="in" filter="fade">
                                      <p:cBhvr>
                                        <p:cTn id="37" dur="2000"/>
                                        <p:tgtEl>
                                          <p:spTgt spid="17439"/>
                                        </p:tgtEl>
                                      </p:cBhvr>
                                    </p:animEffect>
                                  </p:childTnLst>
                                </p:cTn>
                              </p:par>
                              <p:par>
                                <p:cTn id="38" presetID="10" presetClass="entr" presetSubtype="0" fill="hold" grpId="0" nodeType="withEffect">
                                  <p:stCondLst>
                                    <p:cond delay="2000"/>
                                  </p:stCondLst>
                                  <p:childTnLst>
                                    <p:set>
                                      <p:cBhvr>
                                        <p:cTn id="39" dur="1" fill="hold">
                                          <p:stCondLst>
                                            <p:cond delay="0"/>
                                          </p:stCondLst>
                                        </p:cTn>
                                        <p:tgtEl>
                                          <p:spTgt spid="17440"/>
                                        </p:tgtEl>
                                        <p:attrNameLst>
                                          <p:attrName>style.visibility</p:attrName>
                                        </p:attrNameLst>
                                      </p:cBhvr>
                                      <p:to>
                                        <p:strVal val="visible"/>
                                      </p:to>
                                    </p:set>
                                    <p:animEffect transition="in" filter="fade">
                                      <p:cBhvr>
                                        <p:cTn id="40" dur="2000"/>
                                        <p:tgtEl>
                                          <p:spTgt spid="17440"/>
                                        </p:tgtEl>
                                      </p:cBhvr>
                                    </p:animEffect>
                                  </p:childTnLst>
                                </p:cTn>
                              </p:par>
                              <p:par>
                                <p:cTn id="41" presetID="10" presetClass="entr" presetSubtype="0" fill="hold" grpId="0" nodeType="withEffect">
                                  <p:stCondLst>
                                    <p:cond delay="2000"/>
                                  </p:stCondLst>
                                  <p:childTnLst>
                                    <p:set>
                                      <p:cBhvr>
                                        <p:cTn id="42" dur="1" fill="hold">
                                          <p:stCondLst>
                                            <p:cond delay="0"/>
                                          </p:stCondLst>
                                        </p:cTn>
                                        <p:tgtEl>
                                          <p:spTgt spid="17447"/>
                                        </p:tgtEl>
                                        <p:attrNameLst>
                                          <p:attrName>style.visibility</p:attrName>
                                        </p:attrNameLst>
                                      </p:cBhvr>
                                      <p:to>
                                        <p:strVal val="visible"/>
                                      </p:to>
                                    </p:set>
                                    <p:animEffect transition="in" filter="fade">
                                      <p:cBhvr>
                                        <p:cTn id="43" dur="2000"/>
                                        <p:tgtEl>
                                          <p:spTgt spid="17447"/>
                                        </p:tgtEl>
                                      </p:cBhvr>
                                    </p:animEffect>
                                  </p:childTnLst>
                                </p:cTn>
                              </p:par>
                              <p:par>
                                <p:cTn id="44" presetID="10" presetClass="entr" presetSubtype="0" fill="hold" grpId="0" nodeType="withEffect">
                                  <p:stCondLst>
                                    <p:cond delay="2000"/>
                                  </p:stCondLst>
                                  <p:childTnLst>
                                    <p:set>
                                      <p:cBhvr>
                                        <p:cTn id="45" dur="1" fill="hold">
                                          <p:stCondLst>
                                            <p:cond delay="0"/>
                                          </p:stCondLst>
                                        </p:cTn>
                                        <p:tgtEl>
                                          <p:spTgt spid="17441"/>
                                        </p:tgtEl>
                                        <p:attrNameLst>
                                          <p:attrName>style.visibility</p:attrName>
                                        </p:attrNameLst>
                                      </p:cBhvr>
                                      <p:to>
                                        <p:strVal val="visible"/>
                                      </p:to>
                                    </p:set>
                                    <p:animEffect transition="in" filter="fade">
                                      <p:cBhvr>
                                        <p:cTn id="46" dur="2000"/>
                                        <p:tgtEl>
                                          <p:spTgt spid="17441"/>
                                        </p:tgtEl>
                                      </p:cBhvr>
                                    </p:animEffect>
                                  </p:childTnLst>
                                </p:cTn>
                              </p:par>
                              <p:par>
                                <p:cTn id="47" presetID="10" presetClass="entr" presetSubtype="0" fill="hold" grpId="0" nodeType="withEffect">
                                  <p:stCondLst>
                                    <p:cond delay="2000"/>
                                  </p:stCondLst>
                                  <p:childTnLst>
                                    <p:set>
                                      <p:cBhvr>
                                        <p:cTn id="48" dur="1" fill="hold">
                                          <p:stCondLst>
                                            <p:cond delay="0"/>
                                          </p:stCondLst>
                                        </p:cTn>
                                        <p:tgtEl>
                                          <p:spTgt spid="17448"/>
                                        </p:tgtEl>
                                        <p:attrNameLst>
                                          <p:attrName>style.visibility</p:attrName>
                                        </p:attrNameLst>
                                      </p:cBhvr>
                                      <p:to>
                                        <p:strVal val="visible"/>
                                      </p:to>
                                    </p:set>
                                    <p:animEffect transition="in" filter="fade">
                                      <p:cBhvr>
                                        <p:cTn id="49" dur="2000"/>
                                        <p:tgtEl>
                                          <p:spTgt spid="17448"/>
                                        </p:tgtEl>
                                      </p:cBhvr>
                                    </p:animEffect>
                                  </p:childTnLst>
                                </p:cTn>
                              </p:par>
                              <p:par>
                                <p:cTn id="50" presetID="10" presetClass="entr" presetSubtype="0" fill="hold" grpId="0" nodeType="withEffect">
                                  <p:stCondLst>
                                    <p:cond delay="2000"/>
                                  </p:stCondLst>
                                  <p:childTnLst>
                                    <p:set>
                                      <p:cBhvr>
                                        <p:cTn id="51" dur="1" fill="hold">
                                          <p:stCondLst>
                                            <p:cond delay="0"/>
                                          </p:stCondLst>
                                        </p:cTn>
                                        <p:tgtEl>
                                          <p:spTgt spid="17445"/>
                                        </p:tgtEl>
                                        <p:attrNameLst>
                                          <p:attrName>style.visibility</p:attrName>
                                        </p:attrNameLst>
                                      </p:cBhvr>
                                      <p:to>
                                        <p:strVal val="visible"/>
                                      </p:to>
                                    </p:set>
                                    <p:animEffect transition="in" filter="fade">
                                      <p:cBhvr>
                                        <p:cTn id="52" dur="2000"/>
                                        <p:tgtEl>
                                          <p:spTgt spid="17445"/>
                                        </p:tgtEl>
                                      </p:cBhvr>
                                    </p:animEffect>
                                  </p:childTnLst>
                                </p:cTn>
                              </p:par>
                              <p:par>
                                <p:cTn id="53" presetID="10" presetClass="entr" presetSubtype="0" fill="hold" grpId="0" nodeType="withEffect">
                                  <p:stCondLst>
                                    <p:cond delay="2000"/>
                                  </p:stCondLst>
                                  <p:childTnLst>
                                    <p:set>
                                      <p:cBhvr>
                                        <p:cTn id="54" dur="1" fill="hold">
                                          <p:stCondLst>
                                            <p:cond delay="0"/>
                                          </p:stCondLst>
                                        </p:cTn>
                                        <p:tgtEl>
                                          <p:spTgt spid="17443"/>
                                        </p:tgtEl>
                                        <p:attrNameLst>
                                          <p:attrName>style.visibility</p:attrName>
                                        </p:attrNameLst>
                                      </p:cBhvr>
                                      <p:to>
                                        <p:strVal val="visible"/>
                                      </p:to>
                                    </p:set>
                                    <p:animEffect transition="in" filter="fade">
                                      <p:cBhvr>
                                        <p:cTn id="55" dur="2000"/>
                                        <p:tgtEl>
                                          <p:spTgt spid="17443"/>
                                        </p:tgtEl>
                                      </p:cBhvr>
                                    </p:animEffect>
                                  </p:childTnLst>
                                </p:cTn>
                              </p:par>
                              <p:par>
                                <p:cTn id="56" presetID="10" presetClass="entr" presetSubtype="0" fill="hold" nodeType="withEffect">
                                  <p:stCondLst>
                                    <p:cond delay="2000"/>
                                  </p:stCondLst>
                                  <p:childTnLst>
                                    <p:set>
                                      <p:cBhvr>
                                        <p:cTn id="57" dur="1" fill="hold">
                                          <p:stCondLst>
                                            <p:cond delay="0"/>
                                          </p:stCondLst>
                                        </p:cTn>
                                        <p:tgtEl>
                                          <p:spTgt spid="17442"/>
                                        </p:tgtEl>
                                        <p:attrNameLst>
                                          <p:attrName>style.visibility</p:attrName>
                                        </p:attrNameLst>
                                      </p:cBhvr>
                                      <p:to>
                                        <p:strVal val="visible"/>
                                      </p:to>
                                    </p:set>
                                    <p:animEffect transition="in" filter="fade">
                                      <p:cBhvr>
                                        <p:cTn id="58" dur="2000"/>
                                        <p:tgtEl>
                                          <p:spTgt spid="17442"/>
                                        </p:tgtEl>
                                      </p:cBhvr>
                                    </p:animEffect>
                                  </p:childTnLst>
                                </p:cTn>
                              </p:par>
                              <p:par>
                                <p:cTn id="59" presetID="10" presetClass="entr" presetSubtype="0" fill="hold" grpId="0" nodeType="withEffect">
                                  <p:stCondLst>
                                    <p:cond delay="2000"/>
                                  </p:stCondLst>
                                  <p:childTnLst>
                                    <p:set>
                                      <p:cBhvr>
                                        <p:cTn id="60" dur="1" fill="hold">
                                          <p:stCondLst>
                                            <p:cond delay="0"/>
                                          </p:stCondLst>
                                        </p:cTn>
                                        <p:tgtEl>
                                          <p:spTgt spid="17444"/>
                                        </p:tgtEl>
                                        <p:attrNameLst>
                                          <p:attrName>style.visibility</p:attrName>
                                        </p:attrNameLst>
                                      </p:cBhvr>
                                      <p:to>
                                        <p:strVal val="visible"/>
                                      </p:to>
                                    </p:set>
                                    <p:animEffect transition="in" filter="fade">
                                      <p:cBhvr>
                                        <p:cTn id="61" dur="2000"/>
                                        <p:tgtEl>
                                          <p:spTgt spid="17444"/>
                                        </p:tgtEl>
                                      </p:cBhvr>
                                    </p:animEffect>
                                  </p:childTnLst>
                                </p:cTn>
                              </p:par>
                              <p:par>
                                <p:cTn id="62" presetID="10" presetClass="entr" presetSubtype="0" fill="hold" grpId="0" nodeType="withEffect">
                                  <p:stCondLst>
                                    <p:cond delay="2000"/>
                                  </p:stCondLst>
                                  <p:childTnLst>
                                    <p:set>
                                      <p:cBhvr>
                                        <p:cTn id="63" dur="1" fill="hold">
                                          <p:stCondLst>
                                            <p:cond delay="0"/>
                                          </p:stCondLst>
                                        </p:cTn>
                                        <p:tgtEl>
                                          <p:spTgt spid="17446"/>
                                        </p:tgtEl>
                                        <p:attrNameLst>
                                          <p:attrName>style.visibility</p:attrName>
                                        </p:attrNameLst>
                                      </p:cBhvr>
                                      <p:to>
                                        <p:strVal val="visible"/>
                                      </p:to>
                                    </p:set>
                                    <p:animEffect transition="in" filter="fade">
                                      <p:cBhvr>
                                        <p:cTn id="64" dur="2000"/>
                                        <p:tgtEl>
                                          <p:spTgt spid="174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46" grpId="0" animBg="1"/>
      <p:bldP spid="17445" grpId="0" animBg="1"/>
      <p:bldP spid="17444" grpId="0" animBg="1"/>
      <p:bldP spid="17443" grpId="0" animBg="1"/>
      <p:bldP spid="17412" grpId="0" animBg="1"/>
      <p:bldP spid="17429" grpId="0"/>
      <p:bldP spid="17429" grpId="1"/>
      <p:bldP spid="17432" grpId="0"/>
      <p:bldP spid="17434" grpId="0"/>
      <p:bldP spid="17436" grpId="0"/>
      <p:bldP spid="17437" grpId="0"/>
      <p:bldP spid="17438" grpId="0"/>
      <p:bldP spid="17439" grpId="0"/>
      <p:bldP spid="17440" grpId="0"/>
      <p:bldP spid="17441" grpId="0"/>
      <p:bldP spid="17447" grpId="0" animBg="1"/>
      <p:bldP spid="17448" grpId="0" animBg="1"/>
      <p:bldP spid="17450"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5364" name="Rectangle 4" descr="縦線">
            <a:extLst>
              <a:ext uri="{FF2B5EF4-FFF2-40B4-BE49-F238E27FC236}">
                <a16:creationId xmlns:a16="http://schemas.microsoft.com/office/drawing/2014/main" id="{77DA811A-9ACE-4951-8C3E-19DC7E97CE4C}"/>
              </a:ext>
            </a:extLst>
          </p:cNvPr>
          <p:cNvSpPr>
            <a:spLocks noChangeArrowheads="1"/>
          </p:cNvSpPr>
          <p:nvPr/>
        </p:nvSpPr>
        <p:spPr bwMode="auto">
          <a:xfrm>
            <a:off x="3924300" y="765175"/>
            <a:ext cx="4032250" cy="5256213"/>
          </a:xfrm>
          <a:prstGeom prst="rect">
            <a:avLst/>
          </a:prstGeom>
          <a:blipFill dpi="0" rotWithShape="0">
            <a:blip r:embed="rId4"/>
            <a:srcRect/>
            <a:tile tx="0" ty="0" sx="100000" sy="100000" flip="none" algn="tl"/>
          </a:blip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91" name="Oval 31">
            <a:extLst>
              <a:ext uri="{FF2B5EF4-FFF2-40B4-BE49-F238E27FC236}">
                <a16:creationId xmlns:a16="http://schemas.microsoft.com/office/drawing/2014/main" id="{D079375F-BDE0-42C9-AB91-7484C67BE021}"/>
              </a:ext>
            </a:extLst>
          </p:cNvPr>
          <p:cNvSpPr>
            <a:spLocks noChangeArrowheads="1"/>
          </p:cNvSpPr>
          <p:nvPr/>
        </p:nvSpPr>
        <p:spPr bwMode="auto">
          <a:xfrm>
            <a:off x="5724525" y="4581525"/>
            <a:ext cx="215900" cy="144463"/>
          </a:xfrm>
          <a:prstGeom prst="ellipse">
            <a:avLst/>
          </a:prstGeom>
          <a:solidFill>
            <a:srgbClr val="7C003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65" name="Text Box 5">
            <a:extLst>
              <a:ext uri="{FF2B5EF4-FFF2-40B4-BE49-F238E27FC236}">
                <a16:creationId xmlns:a16="http://schemas.microsoft.com/office/drawing/2014/main" id="{18A654BA-688E-4628-A9C4-ABB6FC243FEC}"/>
              </a:ext>
            </a:extLst>
          </p:cNvPr>
          <p:cNvSpPr txBox="1">
            <a:spLocks noChangeArrowheads="1"/>
          </p:cNvSpPr>
          <p:nvPr/>
        </p:nvSpPr>
        <p:spPr bwMode="auto">
          <a:xfrm>
            <a:off x="4068763" y="333375"/>
            <a:ext cx="16557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kumimoji="0" lang="ja-JP" altLang="en-US" sz="1800" b="1">
                <a:solidFill>
                  <a:srgbClr val="00E4DF"/>
                </a:solidFill>
              </a:rPr>
              <a:t>磁</a:t>
            </a:r>
            <a:r>
              <a:rPr lang="ja-JP" altLang="en-US" sz="1800" b="1">
                <a:solidFill>
                  <a:srgbClr val="00E4DF"/>
                </a:solidFill>
              </a:rPr>
              <a:t>場</a:t>
            </a:r>
            <a:r>
              <a:rPr lang="ja-JP" altLang="en-US" sz="2400" b="1">
                <a:solidFill>
                  <a:srgbClr val="00E4DF"/>
                </a:solidFill>
              </a:rPr>
              <a:t>　</a:t>
            </a:r>
            <a:r>
              <a:rPr lang="ja-JP" altLang="en-US" sz="2400" b="1" i="1">
                <a:solidFill>
                  <a:srgbClr val="00E4DF"/>
                </a:solidFill>
              </a:rPr>
              <a:t>Ｂ</a:t>
            </a:r>
            <a:r>
              <a:rPr lang="ja-JP" altLang="en-US" sz="2400" b="1" baseline="-25000">
                <a:solidFill>
                  <a:srgbClr val="00E4DF"/>
                </a:solidFill>
              </a:rPr>
              <a:t>０　　</a:t>
            </a:r>
            <a:endParaRPr lang="ja-JP" altLang="en-US" b="1">
              <a:solidFill>
                <a:srgbClr val="00E4DF"/>
              </a:solidFill>
            </a:endParaRPr>
          </a:p>
        </p:txBody>
      </p:sp>
      <p:sp>
        <p:nvSpPr>
          <p:cNvPr id="8197" name="Text Box 8">
            <a:extLst>
              <a:ext uri="{FF2B5EF4-FFF2-40B4-BE49-F238E27FC236}">
                <a16:creationId xmlns:a16="http://schemas.microsoft.com/office/drawing/2014/main" id="{FC0B09C0-8704-40F6-AE6D-3851F25BC2F3}"/>
              </a:ext>
            </a:extLst>
          </p:cNvPr>
          <p:cNvSpPr txBox="1">
            <a:spLocks noChangeArrowheads="1"/>
          </p:cNvSpPr>
          <p:nvPr/>
        </p:nvSpPr>
        <p:spPr bwMode="auto">
          <a:xfrm>
            <a:off x="307975" y="1041400"/>
            <a:ext cx="3168650" cy="1014413"/>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2400" b="1">
                <a:solidFill>
                  <a:schemeClr val="bg1"/>
                </a:solidFill>
                <a:latin typeface="HGSｺﾞｼｯｸE" panose="020B0900000000000000" pitchFamily="50" charset="-128"/>
                <a:ea typeface="HGSｺﾞｼｯｸE" panose="020B0900000000000000" pitchFamily="50" charset="-128"/>
              </a:rPr>
              <a:t>  回転するプロトン</a:t>
            </a:r>
            <a:endParaRPr lang="en-US" altLang="ja-JP" sz="2400" b="1">
              <a:solidFill>
                <a:schemeClr val="bg1"/>
              </a:solidFill>
              <a:latin typeface="HGSｺﾞｼｯｸE" panose="020B0900000000000000" pitchFamily="50" charset="-128"/>
              <a:ea typeface="HGSｺﾞｼｯｸE" panose="020B0900000000000000" pitchFamily="50" charset="-128"/>
            </a:endParaRPr>
          </a:p>
          <a:p>
            <a:pPr eaLnBrk="1" hangingPunct="1">
              <a:spcBef>
                <a:spcPct val="50000"/>
              </a:spcBef>
              <a:buFontTx/>
              <a:buNone/>
            </a:pPr>
            <a:r>
              <a:rPr lang="ja-JP" altLang="en-US" sz="2400" b="1">
                <a:solidFill>
                  <a:schemeClr val="bg1"/>
                </a:solidFill>
                <a:latin typeface="HGSｺﾞｼｯｸE" panose="020B0900000000000000" pitchFamily="50" charset="-128"/>
                <a:ea typeface="HGSｺﾞｼｯｸE" panose="020B0900000000000000" pitchFamily="50" charset="-128"/>
              </a:rPr>
              <a:t>  （水素原子核）</a:t>
            </a:r>
          </a:p>
        </p:txBody>
      </p:sp>
      <p:sp>
        <p:nvSpPr>
          <p:cNvPr id="15371" name="Line 11">
            <a:extLst>
              <a:ext uri="{FF2B5EF4-FFF2-40B4-BE49-F238E27FC236}">
                <a16:creationId xmlns:a16="http://schemas.microsoft.com/office/drawing/2014/main" id="{97980F74-FE22-4AD7-845D-99DF0BDA69ED}"/>
              </a:ext>
            </a:extLst>
          </p:cNvPr>
          <p:cNvSpPr>
            <a:spLocks noChangeShapeType="1"/>
          </p:cNvSpPr>
          <p:nvPr/>
        </p:nvSpPr>
        <p:spPr bwMode="auto">
          <a:xfrm flipH="1">
            <a:off x="7019925" y="0"/>
            <a:ext cx="0" cy="792163"/>
          </a:xfrm>
          <a:prstGeom prst="line">
            <a:avLst/>
          </a:prstGeom>
          <a:noFill/>
          <a:ln w="50800">
            <a:solidFill>
              <a:srgbClr val="00E4DF"/>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15372" name="Text Box 12">
            <a:extLst>
              <a:ext uri="{FF2B5EF4-FFF2-40B4-BE49-F238E27FC236}">
                <a16:creationId xmlns:a16="http://schemas.microsoft.com/office/drawing/2014/main" id="{D7B9A69F-4205-4089-91BA-092AD96B46D4}"/>
              </a:ext>
            </a:extLst>
          </p:cNvPr>
          <p:cNvSpPr txBox="1">
            <a:spLocks noChangeArrowheads="1"/>
          </p:cNvSpPr>
          <p:nvPr/>
        </p:nvSpPr>
        <p:spPr bwMode="auto">
          <a:xfrm>
            <a:off x="754063" y="2468563"/>
            <a:ext cx="266541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600" b="1" dirty="0">
                <a:solidFill>
                  <a:schemeClr val="bg1"/>
                </a:solidFill>
                <a:latin typeface="HGSｺﾞｼｯｸE" panose="020B0900000000000000" pitchFamily="50" charset="-128"/>
                <a:ea typeface="HGSｺﾞｼｯｸE" panose="020B0900000000000000" pitchFamily="50" charset="-128"/>
              </a:rPr>
              <a:t>磁場</a:t>
            </a:r>
            <a:r>
              <a:rPr lang="ja-JP" altLang="en-US" sz="1600" b="1" i="1" dirty="0">
                <a:solidFill>
                  <a:schemeClr val="bg1"/>
                </a:solidFill>
                <a:latin typeface="HGSｺﾞｼｯｸE" panose="020B0900000000000000" pitchFamily="50" charset="-128"/>
                <a:ea typeface="HGSｺﾞｼｯｸE" panose="020B0900000000000000" pitchFamily="50" charset="-128"/>
              </a:rPr>
              <a:t> </a:t>
            </a:r>
            <a:r>
              <a:rPr lang="en-US" altLang="ja-JP" sz="1600" b="1" i="1"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B</a:t>
            </a:r>
            <a:r>
              <a:rPr lang="en-US" altLang="ja-JP" sz="1600" b="1" baseline="-250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0</a:t>
            </a:r>
            <a:r>
              <a:rPr lang="ja-JP" altLang="en-US" sz="1600" b="1" baseline="-25000" dirty="0">
                <a:solidFill>
                  <a:schemeClr val="bg1"/>
                </a:solidFill>
                <a:latin typeface="HGSｺﾞｼｯｸE" panose="020B0900000000000000" pitchFamily="50" charset="-128"/>
                <a:ea typeface="HGSｺﾞｼｯｸE" panose="020B0900000000000000" pitchFamily="50" charset="-128"/>
              </a:rPr>
              <a:t>　</a:t>
            </a:r>
            <a:r>
              <a:rPr lang="ja-JP" altLang="en-US" sz="1600" b="1" dirty="0">
                <a:solidFill>
                  <a:schemeClr val="bg1"/>
                </a:solidFill>
                <a:latin typeface="HGSｺﾞｼｯｸE" panose="020B0900000000000000" pitchFamily="50" charset="-128"/>
                <a:ea typeface="HGSｺﾞｼｯｸE" panose="020B0900000000000000" pitchFamily="50" charset="-128"/>
              </a:rPr>
              <a:t>↑　が加わると</a:t>
            </a:r>
          </a:p>
        </p:txBody>
      </p:sp>
      <p:sp>
        <p:nvSpPr>
          <p:cNvPr id="8200" name="Text Box 13">
            <a:extLst>
              <a:ext uri="{FF2B5EF4-FFF2-40B4-BE49-F238E27FC236}">
                <a16:creationId xmlns:a16="http://schemas.microsoft.com/office/drawing/2014/main" id="{2A5D440D-22C1-43E3-BDC2-6B2CC7C52DD4}"/>
              </a:ext>
            </a:extLst>
          </p:cNvPr>
          <p:cNvSpPr txBox="1">
            <a:spLocks noChangeArrowheads="1"/>
          </p:cNvSpPr>
          <p:nvPr/>
        </p:nvSpPr>
        <p:spPr bwMode="auto">
          <a:xfrm>
            <a:off x="1385888" y="2241550"/>
            <a:ext cx="431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ja-JP" altLang="ja-JP" sz="1800"/>
          </a:p>
        </p:txBody>
      </p:sp>
      <p:sp>
        <p:nvSpPr>
          <p:cNvPr id="15381" name="Rectangle 21">
            <a:extLst>
              <a:ext uri="{FF2B5EF4-FFF2-40B4-BE49-F238E27FC236}">
                <a16:creationId xmlns:a16="http://schemas.microsoft.com/office/drawing/2014/main" id="{6931ACA2-8EE8-4A0A-B964-D4BC9F2F0FCC}"/>
              </a:ext>
            </a:extLst>
          </p:cNvPr>
          <p:cNvSpPr>
            <a:spLocks noChangeArrowheads="1"/>
          </p:cNvSpPr>
          <p:nvPr/>
        </p:nvSpPr>
        <p:spPr bwMode="auto">
          <a:xfrm>
            <a:off x="3203575" y="6021388"/>
            <a:ext cx="5400675" cy="1081087"/>
          </a:xfrm>
          <a:prstGeom prst="rect">
            <a:avLst/>
          </a:prstGeom>
          <a:solidFill>
            <a:srgbClr val="009999"/>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83" name="Text Box 23">
            <a:extLst>
              <a:ext uri="{FF2B5EF4-FFF2-40B4-BE49-F238E27FC236}">
                <a16:creationId xmlns:a16="http://schemas.microsoft.com/office/drawing/2014/main" id="{7A97FD60-CC06-45BB-A6C1-DD84DC718306}"/>
              </a:ext>
            </a:extLst>
          </p:cNvPr>
          <p:cNvSpPr txBox="1">
            <a:spLocks noChangeArrowheads="1"/>
          </p:cNvSpPr>
          <p:nvPr/>
        </p:nvSpPr>
        <p:spPr bwMode="auto">
          <a:xfrm>
            <a:off x="5292725" y="6237288"/>
            <a:ext cx="1727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b="1">
                <a:solidFill>
                  <a:schemeClr val="accent2"/>
                </a:solidFill>
                <a:latin typeface="HGSｺﾞｼｯｸE" panose="020B0900000000000000" pitchFamily="50" charset="-128"/>
                <a:ea typeface="HGSｺﾞｼｯｸE" panose="020B0900000000000000" pitchFamily="50" charset="-128"/>
              </a:rPr>
              <a:t>磁石 Ｎ 極</a:t>
            </a:r>
          </a:p>
        </p:txBody>
      </p:sp>
      <p:sp>
        <p:nvSpPr>
          <p:cNvPr id="15382" name="Rectangle 22">
            <a:extLst>
              <a:ext uri="{FF2B5EF4-FFF2-40B4-BE49-F238E27FC236}">
                <a16:creationId xmlns:a16="http://schemas.microsoft.com/office/drawing/2014/main" id="{DFA0CE30-EA49-49E4-B9A5-76F45FEE3B62}"/>
              </a:ext>
            </a:extLst>
          </p:cNvPr>
          <p:cNvSpPr>
            <a:spLocks noChangeArrowheads="1"/>
          </p:cNvSpPr>
          <p:nvPr/>
        </p:nvSpPr>
        <p:spPr bwMode="auto">
          <a:xfrm>
            <a:off x="3276600" y="-458788"/>
            <a:ext cx="5400675" cy="1233488"/>
          </a:xfrm>
          <a:prstGeom prst="rect">
            <a:avLst/>
          </a:prstGeom>
          <a:solidFill>
            <a:srgbClr val="FFCCCC"/>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84" name="Text Box 24">
            <a:extLst>
              <a:ext uri="{FF2B5EF4-FFF2-40B4-BE49-F238E27FC236}">
                <a16:creationId xmlns:a16="http://schemas.microsoft.com/office/drawing/2014/main" id="{322DF6F9-6BEF-4926-BD77-E4D7D18AC6F2}"/>
              </a:ext>
            </a:extLst>
          </p:cNvPr>
          <p:cNvSpPr txBox="1">
            <a:spLocks noChangeArrowheads="1"/>
          </p:cNvSpPr>
          <p:nvPr/>
        </p:nvSpPr>
        <p:spPr bwMode="auto">
          <a:xfrm>
            <a:off x="5292725" y="188913"/>
            <a:ext cx="1854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2000" b="1">
                <a:solidFill>
                  <a:srgbClr val="CC0066"/>
                </a:solidFill>
                <a:latin typeface="HGSｺﾞｼｯｸE" panose="020B0900000000000000" pitchFamily="50" charset="-128"/>
                <a:ea typeface="HGSｺﾞｼｯｸE" panose="020B0900000000000000" pitchFamily="50" charset="-128"/>
              </a:rPr>
              <a:t>磁石 Ｓ 極</a:t>
            </a:r>
          </a:p>
        </p:txBody>
      </p:sp>
      <p:sp>
        <p:nvSpPr>
          <p:cNvPr id="15389" name="Text Box 29">
            <a:extLst>
              <a:ext uri="{FF2B5EF4-FFF2-40B4-BE49-F238E27FC236}">
                <a16:creationId xmlns:a16="http://schemas.microsoft.com/office/drawing/2014/main" id="{AE9035C3-112E-4D65-9965-B9F2CD22B514}"/>
              </a:ext>
            </a:extLst>
          </p:cNvPr>
          <p:cNvSpPr txBox="1">
            <a:spLocks noChangeArrowheads="1"/>
          </p:cNvSpPr>
          <p:nvPr/>
        </p:nvSpPr>
        <p:spPr bwMode="auto">
          <a:xfrm>
            <a:off x="5580063" y="5084763"/>
            <a:ext cx="88106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600" b="1">
                <a:solidFill>
                  <a:srgbClr val="FF4791"/>
                </a:solidFill>
                <a:latin typeface="HGSｺﾞｼｯｸE" panose="020B0900000000000000" pitchFamily="50" charset="-128"/>
                <a:ea typeface="HGSｺﾞｼｯｸE" panose="020B0900000000000000" pitchFamily="50" charset="-128"/>
              </a:rPr>
              <a:t>Ｓ 極</a:t>
            </a:r>
          </a:p>
        </p:txBody>
      </p:sp>
      <p:sp>
        <p:nvSpPr>
          <p:cNvPr id="15392" name="Oval 32">
            <a:extLst>
              <a:ext uri="{FF2B5EF4-FFF2-40B4-BE49-F238E27FC236}">
                <a16:creationId xmlns:a16="http://schemas.microsoft.com/office/drawing/2014/main" id="{00B93C8B-19DF-476E-9A62-A9635B234E4B}"/>
              </a:ext>
            </a:extLst>
          </p:cNvPr>
          <p:cNvSpPr>
            <a:spLocks noChangeArrowheads="1"/>
          </p:cNvSpPr>
          <p:nvPr/>
        </p:nvSpPr>
        <p:spPr bwMode="auto">
          <a:xfrm>
            <a:off x="4500563" y="2276475"/>
            <a:ext cx="2663825" cy="2592388"/>
          </a:xfrm>
          <a:prstGeom prst="ellipse">
            <a:avLst/>
          </a:prstGeom>
          <a:gradFill rotWithShape="1">
            <a:gsLst>
              <a:gs pos="0">
                <a:srgbClr val="FFFFFF"/>
              </a:gs>
              <a:gs pos="100000">
                <a:srgbClr val="339966">
                  <a:alpha val="64998"/>
                </a:srgbClr>
              </a:gs>
            </a:gsLst>
            <a:path path="shape">
              <a:fillToRect l="50000" t="50000" r="50000" b="50000"/>
            </a:path>
          </a:gra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90" name="Oval 30">
            <a:extLst>
              <a:ext uri="{FF2B5EF4-FFF2-40B4-BE49-F238E27FC236}">
                <a16:creationId xmlns:a16="http://schemas.microsoft.com/office/drawing/2014/main" id="{9D99948B-D39E-4B44-8DE2-3452E3041BF4}"/>
              </a:ext>
            </a:extLst>
          </p:cNvPr>
          <p:cNvSpPr>
            <a:spLocks noChangeArrowheads="1"/>
          </p:cNvSpPr>
          <p:nvPr/>
        </p:nvSpPr>
        <p:spPr bwMode="auto">
          <a:xfrm>
            <a:off x="5724525" y="2492375"/>
            <a:ext cx="215900" cy="144463"/>
          </a:xfrm>
          <a:prstGeom prst="ellipse">
            <a:avLst/>
          </a:prstGeom>
          <a:solidFill>
            <a:srgbClr val="5454C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74" name="Text Box 14">
            <a:extLst>
              <a:ext uri="{FF2B5EF4-FFF2-40B4-BE49-F238E27FC236}">
                <a16:creationId xmlns:a16="http://schemas.microsoft.com/office/drawing/2014/main" id="{ABB95536-B9DB-4FF2-B7C9-4CE09DC1E612}"/>
              </a:ext>
            </a:extLst>
          </p:cNvPr>
          <p:cNvSpPr txBox="1">
            <a:spLocks noChangeArrowheads="1"/>
          </p:cNvSpPr>
          <p:nvPr/>
        </p:nvSpPr>
        <p:spPr bwMode="auto">
          <a:xfrm>
            <a:off x="809625" y="3033713"/>
            <a:ext cx="15113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2400" dirty="0">
                <a:solidFill>
                  <a:schemeClr val="bg1"/>
                </a:solidFill>
                <a:latin typeface="HGSｺﾞｼｯｸE" panose="020B0900000000000000" pitchFamily="50" charset="-128"/>
                <a:ea typeface="HGSｺﾞｼｯｸE" panose="020B0900000000000000" pitchFamily="50" charset="-128"/>
              </a:rPr>
              <a:t>歳差運動</a:t>
            </a:r>
          </a:p>
        </p:txBody>
      </p:sp>
      <p:sp>
        <p:nvSpPr>
          <p:cNvPr id="15388" name="Text Box 28">
            <a:extLst>
              <a:ext uri="{FF2B5EF4-FFF2-40B4-BE49-F238E27FC236}">
                <a16:creationId xmlns:a16="http://schemas.microsoft.com/office/drawing/2014/main" id="{F7A05DCA-259F-432F-A714-F4D0A5A03283}"/>
              </a:ext>
            </a:extLst>
          </p:cNvPr>
          <p:cNvSpPr txBox="1">
            <a:spLocks noChangeArrowheads="1"/>
          </p:cNvSpPr>
          <p:nvPr/>
        </p:nvSpPr>
        <p:spPr bwMode="auto">
          <a:xfrm>
            <a:off x="5580063" y="1773238"/>
            <a:ext cx="88106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600" b="1">
                <a:solidFill>
                  <a:srgbClr val="8888D8"/>
                </a:solidFill>
                <a:latin typeface="HGSｺﾞｼｯｸE" panose="020B0900000000000000" pitchFamily="50" charset="-128"/>
                <a:ea typeface="HGSｺﾞｼｯｸE" panose="020B0900000000000000" pitchFamily="50" charset="-128"/>
              </a:rPr>
              <a:t>Ｎ 極</a:t>
            </a:r>
          </a:p>
        </p:txBody>
      </p:sp>
      <p:sp>
        <p:nvSpPr>
          <p:cNvPr id="15393" name="Text Box 33">
            <a:extLst>
              <a:ext uri="{FF2B5EF4-FFF2-40B4-BE49-F238E27FC236}">
                <a16:creationId xmlns:a16="http://schemas.microsoft.com/office/drawing/2014/main" id="{2AA3C71F-AA15-4C67-AA10-9428615006DD}"/>
              </a:ext>
            </a:extLst>
          </p:cNvPr>
          <p:cNvSpPr txBox="1">
            <a:spLocks noChangeArrowheads="1"/>
          </p:cNvSpPr>
          <p:nvPr/>
        </p:nvSpPr>
        <p:spPr bwMode="auto">
          <a:xfrm>
            <a:off x="196850" y="4833938"/>
            <a:ext cx="3781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b="1" dirty="0">
                <a:solidFill>
                  <a:schemeClr val="bg1"/>
                </a:solidFill>
                <a:latin typeface="HGSｺﾞｼｯｸE" panose="020B0900000000000000" pitchFamily="50" charset="-128"/>
                <a:ea typeface="HGSｺﾞｼｯｸE" panose="020B0900000000000000" pitchFamily="50" charset="-128"/>
                <a:cs typeface="Times New Roman" panose="02020603050405020304" pitchFamily="18" charset="0"/>
              </a:rPr>
              <a:t>歳差運動速度</a:t>
            </a:r>
            <a:r>
              <a:rPr lang="ja-JP" altLang="en-US" sz="1800" dirty="0">
                <a:solidFill>
                  <a:schemeClr val="bg1"/>
                </a:solidFill>
                <a:latin typeface="HGSｺﾞｼｯｸE" panose="020B0900000000000000" pitchFamily="50" charset="-128"/>
                <a:ea typeface="HGSｺﾞｼｯｸE" panose="020B0900000000000000" pitchFamily="50" charset="-128"/>
                <a:cs typeface="Times New Roman" panose="02020603050405020304" pitchFamily="18" charset="0"/>
              </a:rPr>
              <a:t>　</a:t>
            </a:r>
            <a:r>
              <a:rPr lang="ja-JP" altLang="en-US" sz="2400" b="1" i="1" dirty="0">
                <a:solidFill>
                  <a:schemeClr val="bg1"/>
                </a:solidFill>
                <a:latin typeface="HGSｺﾞｼｯｸE" panose="020B0900000000000000" pitchFamily="50" charset="-128"/>
                <a:ea typeface="HGSｺﾞｼｯｸE" panose="020B0900000000000000" pitchFamily="50" charset="-128"/>
                <a:cs typeface="Times New Roman" panose="02020603050405020304" pitchFamily="18" charset="0"/>
              </a:rPr>
              <a:t> </a:t>
            </a:r>
            <a:r>
              <a:rPr lang="en-US" altLang="ja-JP" sz="2400" i="1"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f</a:t>
            </a:r>
            <a:r>
              <a:rPr lang="ja-JP" altLang="en-US" sz="2400" b="1" i="1"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　</a:t>
            </a:r>
            <a:r>
              <a:rPr lang="ja-JP" altLang="en-US" sz="2400" b="1"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 </a:t>
            </a:r>
            <a:r>
              <a:rPr lang="en-US" altLang="ja-JP" sz="2400" b="1"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γ </a:t>
            </a:r>
            <a:r>
              <a:rPr lang="en-US" altLang="ja-JP" sz="2400" b="1" i="1"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B</a:t>
            </a:r>
            <a:r>
              <a:rPr lang="en-US" altLang="ja-JP" sz="2400" baseline="-250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0</a:t>
            </a:r>
            <a:endParaRPr lang="ja-JP" altLang="en-US" sz="2400" baseline="-250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endParaRPr>
          </a:p>
        </p:txBody>
      </p:sp>
      <p:pic>
        <p:nvPicPr>
          <p:cNvPr id="15394" name="j007477.wav">
            <a:hlinkClick r:id="" action="ppaction://media"/>
            <a:extLst>
              <a:ext uri="{FF2B5EF4-FFF2-40B4-BE49-F238E27FC236}">
                <a16:creationId xmlns:a16="http://schemas.microsoft.com/office/drawing/2014/main" id="{6A49D951-52E0-4947-BFE7-B5F92D5C10A0}"/>
              </a:ext>
            </a:extLst>
          </p:cNvPr>
          <p:cNvPicPr>
            <a:picLocks noChangeAspect="1" noChangeArrowheads="1"/>
          </p:cNvPicPr>
          <p:nvPr>
            <a:audioFile r:link="rId2"/>
            <p:extLst>
              <p:ext uri="{DAA4B4D4-6D71-4841-9C94-3DE7FCFB9230}">
                <p14:media xmlns:p14="http://schemas.microsoft.com/office/powerpoint/2010/main" r:embed="rId1"/>
              </p:ext>
            </p:extLst>
          </p:nvPr>
        </p:nvPicPr>
        <p:blipFill>
          <a:blip r:embed="rId5">
            <a:extLst>
              <a:ext uri="{28A0092B-C50C-407E-A947-70E740481C1C}">
                <a14:useLocalDpi xmlns:a14="http://schemas.microsoft.com/office/drawing/2010/main" val="0"/>
              </a:ext>
            </a:extLst>
          </a:blip>
          <a:srcRect/>
          <a:stretch>
            <a:fillRect/>
          </a:stretch>
        </p:blipFill>
        <p:spPr bwMode="auto">
          <a:xfrm>
            <a:off x="6156325" y="767715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96" name="Text Box 36">
            <a:extLst>
              <a:ext uri="{FF2B5EF4-FFF2-40B4-BE49-F238E27FC236}">
                <a16:creationId xmlns:a16="http://schemas.microsoft.com/office/drawing/2014/main" id="{54B27979-9F00-4F04-A62D-422E2AC53C11}"/>
              </a:ext>
            </a:extLst>
          </p:cNvPr>
          <p:cNvSpPr txBox="1">
            <a:spLocks noChangeArrowheads="1"/>
          </p:cNvSpPr>
          <p:nvPr/>
        </p:nvSpPr>
        <p:spPr bwMode="auto">
          <a:xfrm>
            <a:off x="376238" y="5492750"/>
            <a:ext cx="34210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b="1">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γ</a:t>
            </a:r>
            <a:r>
              <a:rPr lang="en-US" altLang="ja-JP" sz="1800">
                <a:solidFill>
                  <a:schemeClr val="bg1"/>
                </a:solidFill>
                <a:latin typeface="HGSｺﾞｼｯｸE" panose="020B0900000000000000" pitchFamily="50" charset="-128"/>
                <a:ea typeface="HGSｺﾞｼｯｸE" panose="020B0900000000000000" pitchFamily="50" charset="-128"/>
                <a:cs typeface="Times New Roman" panose="02020603050405020304" pitchFamily="18" charset="0"/>
              </a:rPr>
              <a:t> </a:t>
            </a:r>
            <a:r>
              <a:rPr lang="ja-JP" altLang="en-US" sz="1800">
                <a:solidFill>
                  <a:schemeClr val="bg1"/>
                </a:solidFill>
                <a:latin typeface="HGSｺﾞｼｯｸE" panose="020B0900000000000000" pitchFamily="50" charset="-128"/>
                <a:ea typeface="HGSｺﾞｼｯｸE" panose="020B0900000000000000" pitchFamily="50" charset="-128"/>
                <a:cs typeface="Times New Roman" panose="02020603050405020304" pitchFamily="18" charset="0"/>
              </a:rPr>
              <a:t> は定数（ラーモアの法則）</a:t>
            </a:r>
          </a:p>
        </p:txBody>
      </p:sp>
      <p:sp>
        <p:nvSpPr>
          <p:cNvPr id="22" name="Text Box 12">
            <a:extLst>
              <a:ext uri="{FF2B5EF4-FFF2-40B4-BE49-F238E27FC236}">
                <a16:creationId xmlns:a16="http://schemas.microsoft.com/office/drawing/2014/main" id="{ABC8AFBB-6144-4014-B133-39878CB3DC9B}"/>
              </a:ext>
            </a:extLst>
          </p:cNvPr>
          <p:cNvSpPr txBox="1">
            <a:spLocks noChangeArrowheads="1"/>
          </p:cNvSpPr>
          <p:nvPr/>
        </p:nvSpPr>
        <p:spPr bwMode="auto">
          <a:xfrm>
            <a:off x="558800" y="3700463"/>
            <a:ext cx="266541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600" b="1">
                <a:solidFill>
                  <a:schemeClr val="bg1"/>
                </a:solidFill>
                <a:latin typeface="HGSｺﾞｼｯｸE" panose="020B0900000000000000" pitchFamily="50" charset="-128"/>
                <a:ea typeface="HGSｺﾞｼｯｸE" panose="020B0900000000000000" pitchFamily="50" charset="-128"/>
              </a:rPr>
              <a:t>を行う</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p:stCondLst>
                                    <p:cond delay="0"/>
                                  </p:stCondLst>
                                  <p:childTnLst>
                                    <p:animRot by="43200000">
                                      <p:cBhvr>
                                        <p:cTn id="6" dur="500" fill="hold"/>
                                        <p:tgtEl>
                                          <p:spTgt spid="15392"/>
                                        </p:tgtEl>
                                        <p:attrNameLst>
                                          <p:attrName>r</p:attrName>
                                        </p:attrNameLst>
                                      </p:cBhvr>
                                    </p:animRo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5382"/>
                                        </p:tgtEl>
                                        <p:attrNameLst>
                                          <p:attrName>style.visibility</p:attrName>
                                        </p:attrNameLst>
                                      </p:cBhvr>
                                      <p:to>
                                        <p:strVal val="visible"/>
                                      </p:to>
                                    </p:set>
                                    <p:animEffect transition="in" filter="fade">
                                      <p:cBhvr>
                                        <p:cTn id="11" dur="2000"/>
                                        <p:tgtEl>
                                          <p:spTgt spid="15382"/>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5381"/>
                                        </p:tgtEl>
                                        <p:attrNameLst>
                                          <p:attrName>style.visibility</p:attrName>
                                        </p:attrNameLst>
                                      </p:cBhvr>
                                      <p:to>
                                        <p:strVal val="visible"/>
                                      </p:to>
                                    </p:set>
                                    <p:animEffect transition="in" filter="fade">
                                      <p:cBhvr>
                                        <p:cTn id="14" dur="2000"/>
                                        <p:tgtEl>
                                          <p:spTgt spid="15381"/>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5384"/>
                                        </p:tgtEl>
                                        <p:attrNameLst>
                                          <p:attrName>style.visibility</p:attrName>
                                        </p:attrNameLst>
                                      </p:cBhvr>
                                      <p:to>
                                        <p:strVal val="visible"/>
                                      </p:to>
                                    </p:set>
                                    <p:animEffect transition="in" filter="fade">
                                      <p:cBhvr>
                                        <p:cTn id="17" dur="2000"/>
                                        <p:tgtEl>
                                          <p:spTgt spid="15384"/>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5383"/>
                                        </p:tgtEl>
                                        <p:attrNameLst>
                                          <p:attrName>style.visibility</p:attrName>
                                        </p:attrNameLst>
                                      </p:cBhvr>
                                      <p:to>
                                        <p:strVal val="visible"/>
                                      </p:to>
                                    </p:set>
                                    <p:animEffect transition="in" filter="fade">
                                      <p:cBhvr>
                                        <p:cTn id="20" dur="2000"/>
                                        <p:tgtEl>
                                          <p:spTgt spid="15383"/>
                                        </p:tgtEl>
                                      </p:cBhvr>
                                    </p:animEffect>
                                  </p:childTnLst>
                                </p:cTn>
                              </p:par>
                              <p:par>
                                <p:cTn id="21" presetID="2" presetClass="entr" presetSubtype="4" fill="hold" grpId="0" nodeType="withEffect">
                                  <p:stCondLst>
                                    <p:cond delay="2500"/>
                                  </p:stCondLst>
                                  <p:childTnLst>
                                    <p:set>
                                      <p:cBhvr>
                                        <p:cTn id="22" dur="1" fill="hold">
                                          <p:stCondLst>
                                            <p:cond delay="0"/>
                                          </p:stCondLst>
                                        </p:cTn>
                                        <p:tgtEl>
                                          <p:spTgt spid="15364"/>
                                        </p:tgtEl>
                                        <p:attrNameLst>
                                          <p:attrName>style.visibility</p:attrName>
                                        </p:attrNameLst>
                                      </p:cBhvr>
                                      <p:to>
                                        <p:strVal val="visible"/>
                                      </p:to>
                                    </p:set>
                                    <p:anim calcmode="lin" valueType="num">
                                      <p:cBhvr additive="base">
                                        <p:cTn id="23" dur="5000" fill="hold"/>
                                        <p:tgtEl>
                                          <p:spTgt spid="15364"/>
                                        </p:tgtEl>
                                        <p:attrNameLst>
                                          <p:attrName>ppt_x</p:attrName>
                                        </p:attrNameLst>
                                      </p:cBhvr>
                                      <p:tavLst>
                                        <p:tav tm="0">
                                          <p:val>
                                            <p:strVal val="#ppt_x"/>
                                          </p:val>
                                        </p:tav>
                                        <p:tav tm="100000">
                                          <p:val>
                                            <p:strVal val="#ppt_x"/>
                                          </p:val>
                                        </p:tav>
                                      </p:tavLst>
                                    </p:anim>
                                    <p:anim calcmode="lin" valueType="num">
                                      <p:cBhvr additive="base">
                                        <p:cTn id="24" dur="5000" fill="hold"/>
                                        <p:tgtEl>
                                          <p:spTgt spid="15364"/>
                                        </p:tgtEl>
                                        <p:attrNameLst>
                                          <p:attrName>ppt_y</p:attrName>
                                        </p:attrNameLst>
                                      </p:cBhvr>
                                      <p:tavLst>
                                        <p:tav tm="0">
                                          <p:val>
                                            <p:strVal val="1+#ppt_h/2"/>
                                          </p:val>
                                        </p:tav>
                                        <p:tav tm="100000">
                                          <p:val>
                                            <p:strVal val="#ppt_y"/>
                                          </p:val>
                                        </p:tav>
                                      </p:tavLst>
                                    </p:anim>
                                  </p:childTnLst>
                                </p:cTn>
                              </p:par>
                              <p:par>
                                <p:cTn id="25" presetID="2" presetClass="entr" presetSubtype="4" repeatCount="indefinite" fill="hold" grpId="0" nodeType="withEffect">
                                  <p:stCondLst>
                                    <p:cond delay="2500"/>
                                  </p:stCondLst>
                                  <p:childTnLst>
                                    <p:set>
                                      <p:cBhvr>
                                        <p:cTn id="26" dur="1" fill="hold">
                                          <p:stCondLst>
                                            <p:cond delay="0"/>
                                          </p:stCondLst>
                                        </p:cTn>
                                        <p:tgtEl>
                                          <p:spTgt spid="15365"/>
                                        </p:tgtEl>
                                        <p:attrNameLst>
                                          <p:attrName>style.visibility</p:attrName>
                                        </p:attrNameLst>
                                      </p:cBhvr>
                                      <p:to>
                                        <p:strVal val="visible"/>
                                      </p:to>
                                    </p:set>
                                    <p:anim calcmode="lin" valueType="num">
                                      <p:cBhvr additive="base">
                                        <p:cTn id="27" dur="5000" fill="hold"/>
                                        <p:tgtEl>
                                          <p:spTgt spid="15365"/>
                                        </p:tgtEl>
                                        <p:attrNameLst>
                                          <p:attrName>ppt_x</p:attrName>
                                        </p:attrNameLst>
                                      </p:cBhvr>
                                      <p:tavLst>
                                        <p:tav tm="0">
                                          <p:val>
                                            <p:strVal val="#ppt_x"/>
                                          </p:val>
                                        </p:tav>
                                        <p:tav tm="100000">
                                          <p:val>
                                            <p:strVal val="#ppt_x"/>
                                          </p:val>
                                        </p:tav>
                                      </p:tavLst>
                                    </p:anim>
                                    <p:anim calcmode="lin" valueType="num">
                                      <p:cBhvr additive="base">
                                        <p:cTn id="28" dur="5000" fill="hold"/>
                                        <p:tgtEl>
                                          <p:spTgt spid="15365"/>
                                        </p:tgtEl>
                                        <p:attrNameLst>
                                          <p:attrName>ppt_y</p:attrName>
                                        </p:attrNameLst>
                                      </p:cBhvr>
                                      <p:tavLst>
                                        <p:tav tm="0">
                                          <p:val>
                                            <p:strVal val="1+#ppt_h/2"/>
                                          </p:val>
                                        </p:tav>
                                        <p:tav tm="100000">
                                          <p:val>
                                            <p:strVal val="#ppt_y"/>
                                          </p:val>
                                        </p:tav>
                                      </p:tavLst>
                                    </p:anim>
                                  </p:childTnLst>
                                </p:cTn>
                              </p:par>
                              <p:par>
                                <p:cTn id="29" presetID="2" presetClass="entr" presetSubtype="4" repeatCount="indefinite" fill="hold" nodeType="withEffect">
                                  <p:stCondLst>
                                    <p:cond delay="2500"/>
                                  </p:stCondLst>
                                  <p:childTnLst>
                                    <p:set>
                                      <p:cBhvr>
                                        <p:cTn id="30" dur="1" fill="hold">
                                          <p:stCondLst>
                                            <p:cond delay="0"/>
                                          </p:stCondLst>
                                        </p:cTn>
                                        <p:tgtEl>
                                          <p:spTgt spid="15371"/>
                                        </p:tgtEl>
                                        <p:attrNameLst>
                                          <p:attrName>style.visibility</p:attrName>
                                        </p:attrNameLst>
                                      </p:cBhvr>
                                      <p:to>
                                        <p:strVal val="visible"/>
                                      </p:to>
                                    </p:set>
                                    <p:anim calcmode="lin" valueType="num">
                                      <p:cBhvr additive="base">
                                        <p:cTn id="31" dur="5000" fill="hold"/>
                                        <p:tgtEl>
                                          <p:spTgt spid="15371"/>
                                        </p:tgtEl>
                                        <p:attrNameLst>
                                          <p:attrName>ppt_x</p:attrName>
                                        </p:attrNameLst>
                                      </p:cBhvr>
                                      <p:tavLst>
                                        <p:tav tm="0">
                                          <p:val>
                                            <p:strVal val="#ppt_x"/>
                                          </p:val>
                                        </p:tav>
                                        <p:tav tm="100000">
                                          <p:val>
                                            <p:strVal val="#ppt_x"/>
                                          </p:val>
                                        </p:tav>
                                      </p:tavLst>
                                    </p:anim>
                                    <p:anim calcmode="lin" valueType="num">
                                      <p:cBhvr additive="base">
                                        <p:cTn id="32" dur="5000" fill="hold"/>
                                        <p:tgtEl>
                                          <p:spTgt spid="15371"/>
                                        </p:tgtEl>
                                        <p:attrNameLst>
                                          <p:attrName>ppt_y</p:attrName>
                                        </p:attrNameLst>
                                      </p:cBhvr>
                                      <p:tavLst>
                                        <p:tav tm="0">
                                          <p:val>
                                            <p:strVal val="1+#ppt_h/2"/>
                                          </p:val>
                                        </p:tav>
                                        <p:tav tm="100000">
                                          <p:val>
                                            <p:strVal val="#ppt_y"/>
                                          </p:val>
                                        </p:tav>
                                      </p:tavLst>
                                    </p:anim>
                                  </p:childTnLst>
                                </p:cTn>
                              </p:par>
                              <p:par>
                                <p:cTn id="33" presetID="1" presetClass="path" presetSubtype="0" repeatCount="indefinite" fill="hold" grpId="0" nodeType="withEffect">
                                  <p:stCondLst>
                                    <p:cond delay="5000"/>
                                  </p:stCondLst>
                                  <p:childTnLst>
                                    <p:animMotion origin="layout" path="M -0.00243 -0.05254 C 0.04166 -0.05254 0.07777 -0.0412 0.07777 -0.02662 C 0.07777 -0.01203 0.04166 -2.22222E-6 -0.00243 -2.22222E-6 C -0.0467 -2.22222E-6 -0.08264 -0.01203 -0.08264 -0.02662 C -0.08264 -0.0412 -0.0467 -0.05254 -0.00243 -0.05254 Z " pathEditMode="relative" rAng="0" ptsTypes="fffff">
                                      <p:cBhvr>
                                        <p:cTn id="34" dur="2000" spd="-100000" fill="hold"/>
                                        <p:tgtEl>
                                          <p:spTgt spid="15391"/>
                                        </p:tgtEl>
                                        <p:attrNameLst>
                                          <p:attrName>ppt_x</p:attrName>
                                          <p:attrName>ppt_y</p:attrName>
                                        </p:attrNameLst>
                                      </p:cBhvr>
                                      <p:rCtr x="0" y="2616"/>
                                    </p:animMotion>
                                  </p:childTnLst>
                                </p:cTn>
                              </p:par>
                              <p:par>
                                <p:cTn id="35" presetID="1" presetClass="path" presetSubtype="0" repeatCount="indefinite" fill="hold" grpId="0" nodeType="withEffect">
                                  <p:stCondLst>
                                    <p:cond delay="5000"/>
                                  </p:stCondLst>
                                  <p:childTnLst>
                                    <p:animMotion origin="layout" path="M -0.004 -1.85185E-6 C 0.04132 -1.85185E-6 0.07882 0.0132 0.07882 0.02963 C 0.07882 0.04607 0.04132 0.05949 -0.004 0.05949 C -0.04983 0.05949 -0.08664 0.04607 -0.08664 0.02963 C -0.08664 0.0132 -0.04983 -1.85185E-6 -0.004 -1.85185E-6 Z " pathEditMode="relative" rAng="0" ptsTypes="fffff">
                                      <p:cBhvr>
                                        <p:cTn id="36" dur="2000" fill="hold"/>
                                        <p:tgtEl>
                                          <p:spTgt spid="15388"/>
                                        </p:tgtEl>
                                        <p:attrNameLst>
                                          <p:attrName>ppt_x</p:attrName>
                                          <p:attrName>ppt_y</p:attrName>
                                        </p:attrNameLst>
                                      </p:cBhvr>
                                      <p:rCtr x="0" y="2963"/>
                                    </p:animMotion>
                                  </p:childTnLst>
                                </p:cTn>
                              </p:par>
                              <p:par>
                                <p:cTn id="37" presetID="1" presetClass="path" presetSubtype="0" repeatCount="indefinite" fill="hold" grpId="0" nodeType="withEffect">
                                  <p:stCondLst>
                                    <p:cond delay="5000"/>
                                  </p:stCondLst>
                                  <p:childTnLst>
                                    <p:animMotion origin="layout" path="M 4.44444E-6 -2.59259E-6 C 0.04583 -2.59259E-6 0.08316 0.01158 0.08316 0.02616 C 0.08316 0.04074 0.04583 0.05255 4.44444E-6 0.05255 C -0.04532 0.05255 -0.08212 0.04074 -0.08212 0.02616 C -0.08212 0.01158 -0.04532 -2.59259E-6 4.44444E-6 -2.59259E-6 Z " pathEditMode="relative" rAng="0" ptsTypes="fffff">
                                      <p:cBhvr>
                                        <p:cTn id="38" dur="2000" fill="hold"/>
                                        <p:tgtEl>
                                          <p:spTgt spid="15390"/>
                                        </p:tgtEl>
                                        <p:attrNameLst>
                                          <p:attrName>ppt_x</p:attrName>
                                          <p:attrName>ppt_y</p:attrName>
                                        </p:attrNameLst>
                                      </p:cBhvr>
                                      <p:rCtr x="52" y="2616"/>
                                    </p:animMotion>
                                  </p:childTnLst>
                                </p:cTn>
                              </p:par>
                              <p:par>
                                <p:cTn id="39" presetID="1" presetClass="path" presetSubtype="0" repeatCount="indefinite" fill="hold" grpId="0" nodeType="withEffect">
                                  <p:stCondLst>
                                    <p:cond delay="5000"/>
                                  </p:stCondLst>
                                  <p:childTnLst>
                                    <p:animMotion origin="layout" path="M -0.00799 -0.04537 C 0.03524 -0.04537 0.07083 -0.03148 0.07083 -0.01412 C 0.07083 0.00324 0.03524 0.01759 -0.00799 0.01759 C -0.05139 0.01759 -0.08646 0.00324 -0.08646 -0.01412 C -0.08646 -0.03148 -0.05139 -0.04537 -0.00799 -0.04537 Z " pathEditMode="relative" rAng="0" ptsTypes="fffff">
                                      <p:cBhvr>
                                        <p:cTn id="40" dur="2000" spd="-100000" fill="hold"/>
                                        <p:tgtEl>
                                          <p:spTgt spid="15389"/>
                                        </p:tgtEl>
                                        <p:attrNameLst>
                                          <p:attrName>ppt_x</p:attrName>
                                          <p:attrName>ppt_y</p:attrName>
                                        </p:attrNameLst>
                                      </p:cBhvr>
                                      <p:rCtr x="17" y="3148"/>
                                    </p:animMotion>
                                  </p:childTnLst>
                                </p:cTn>
                              </p:par>
                              <p:par>
                                <p:cTn id="41" presetID="10" presetClass="entr" presetSubtype="0" fill="hold" grpId="0" nodeType="withEffect">
                                  <p:stCondLst>
                                    <p:cond delay="4000"/>
                                  </p:stCondLst>
                                  <p:childTnLst>
                                    <p:set>
                                      <p:cBhvr>
                                        <p:cTn id="42" dur="1" fill="hold">
                                          <p:stCondLst>
                                            <p:cond delay="0"/>
                                          </p:stCondLst>
                                        </p:cTn>
                                        <p:tgtEl>
                                          <p:spTgt spid="15372"/>
                                        </p:tgtEl>
                                        <p:attrNameLst>
                                          <p:attrName>style.visibility</p:attrName>
                                        </p:attrNameLst>
                                      </p:cBhvr>
                                      <p:to>
                                        <p:strVal val="visible"/>
                                      </p:to>
                                    </p:set>
                                    <p:animEffect transition="in" filter="fade">
                                      <p:cBhvr>
                                        <p:cTn id="43" dur="2000"/>
                                        <p:tgtEl>
                                          <p:spTgt spid="15372"/>
                                        </p:tgtEl>
                                      </p:cBhvr>
                                    </p:animEffect>
                                  </p:childTnLst>
                                </p:cTn>
                              </p:par>
                              <p:par>
                                <p:cTn id="44" presetID="10" presetClass="entr" presetSubtype="0" fill="hold" grpId="0" nodeType="withEffect">
                                  <p:stCondLst>
                                    <p:cond delay="6500"/>
                                  </p:stCondLst>
                                  <p:iterate type="wd">
                                    <p:tmPct val="2000"/>
                                  </p:iterate>
                                  <p:childTnLst>
                                    <p:set>
                                      <p:cBhvr>
                                        <p:cTn id="45" dur="1" fill="hold">
                                          <p:stCondLst>
                                            <p:cond delay="0"/>
                                          </p:stCondLst>
                                        </p:cTn>
                                        <p:tgtEl>
                                          <p:spTgt spid="15393"/>
                                        </p:tgtEl>
                                        <p:attrNameLst>
                                          <p:attrName>style.visibility</p:attrName>
                                        </p:attrNameLst>
                                      </p:cBhvr>
                                      <p:to>
                                        <p:strVal val="visible"/>
                                      </p:to>
                                    </p:set>
                                    <p:animEffect transition="in" filter="fade">
                                      <p:cBhvr>
                                        <p:cTn id="46" dur="2000"/>
                                        <p:tgtEl>
                                          <p:spTgt spid="15393"/>
                                        </p:tgtEl>
                                      </p:cBhvr>
                                    </p:animEffect>
                                  </p:childTnLst>
                                </p:cTn>
                              </p:par>
                              <p:par>
                                <p:cTn id="47" presetID="1" presetClass="mediacall" presetSubtype="0" fill="hold" nodeType="withEffect">
                                  <p:stCondLst>
                                    <p:cond delay="3500"/>
                                  </p:stCondLst>
                                  <p:childTnLst>
                                    <p:cmd type="call" cmd="playFrom(0.0)">
                                      <p:cBhvr>
                                        <p:cTn id="48" dur="3810" fill="hold"/>
                                        <p:tgtEl>
                                          <p:spTgt spid="15394"/>
                                        </p:tgtEl>
                                      </p:cBhvr>
                                    </p:cmd>
                                  </p:childTnLst>
                                </p:cTn>
                              </p:par>
                              <p:par>
                                <p:cTn id="49" presetID="10" presetClass="entr" presetSubtype="0" fill="hold" grpId="0" nodeType="withEffect">
                                  <p:stCondLst>
                                    <p:cond delay="6500"/>
                                  </p:stCondLst>
                                  <p:iterate type="wd">
                                    <p:tmPct val="0"/>
                                  </p:iterate>
                                  <p:childTnLst>
                                    <p:set>
                                      <p:cBhvr>
                                        <p:cTn id="50" dur="1" fill="hold">
                                          <p:stCondLst>
                                            <p:cond delay="0"/>
                                          </p:stCondLst>
                                        </p:cTn>
                                        <p:tgtEl>
                                          <p:spTgt spid="15396"/>
                                        </p:tgtEl>
                                        <p:attrNameLst>
                                          <p:attrName>style.visibility</p:attrName>
                                        </p:attrNameLst>
                                      </p:cBhvr>
                                      <p:to>
                                        <p:strVal val="visible"/>
                                      </p:to>
                                    </p:set>
                                    <p:animEffect transition="in" filter="fade">
                                      <p:cBhvr>
                                        <p:cTn id="51" dur="2000"/>
                                        <p:tgtEl>
                                          <p:spTgt spid="15396"/>
                                        </p:tgtEl>
                                      </p:cBhvr>
                                    </p:animEffect>
                                  </p:childTnLst>
                                </p:cTn>
                              </p:par>
                              <p:par>
                                <p:cTn id="52" presetID="23" presetClass="emph" presetSubtype="0" repeatCount="indefinite" fill="hold" grpId="1" nodeType="withEffect">
                                  <p:stCondLst>
                                    <p:cond delay="6500"/>
                                  </p:stCondLst>
                                  <p:iterate type="wd">
                                    <p:tmPct val="10000"/>
                                  </p:iterate>
                                  <p:childTnLst>
                                    <p:animClr clrSpc="hsl" dir="cw">
                                      <p:cBhvr override="childStyle">
                                        <p:cTn id="53" dur="500" fill="hold"/>
                                        <p:tgtEl>
                                          <p:spTgt spid="15396"/>
                                        </p:tgtEl>
                                        <p:attrNameLst>
                                          <p:attrName>style.color</p:attrName>
                                        </p:attrNameLst>
                                      </p:cBhvr>
                                      <p:by>
                                        <p:hsl h="10842353" s="0" l="0"/>
                                      </p:by>
                                    </p:animClr>
                                    <p:animClr clrSpc="hsl" dir="cw">
                                      <p:cBhvr>
                                        <p:cTn id="54" dur="500" fill="hold"/>
                                        <p:tgtEl>
                                          <p:spTgt spid="15396"/>
                                        </p:tgtEl>
                                        <p:attrNameLst>
                                          <p:attrName>fillcolor</p:attrName>
                                        </p:attrNameLst>
                                      </p:cBhvr>
                                      <p:by>
                                        <p:hsl h="10842353" s="0" l="0"/>
                                      </p:by>
                                    </p:animClr>
                                    <p:animClr clrSpc="hsl" dir="cw">
                                      <p:cBhvr>
                                        <p:cTn id="55" dur="500" fill="hold"/>
                                        <p:tgtEl>
                                          <p:spTgt spid="15396"/>
                                        </p:tgtEl>
                                        <p:attrNameLst>
                                          <p:attrName>stroke.color</p:attrName>
                                        </p:attrNameLst>
                                      </p:cBhvr>
                                      <p:by>
                                        <p:hsl h="10842353" s="0" l="0"/>
                                      </p:by>
                                    </p:animClr>
                                    <p:set>
                                      <p:cBhvr>
                                        <p:cTn id="56" dur="500" fill="hold"/>
                                        <p:tgtEl>
                                          <p:spTgt spid="15396"/>
                                        </p:tgtEl>
                                        <p:attrNameLst>
                                          <p:attrName>fill.type</p:attrName>
                                        </p:attrNameLst>
                                      </p:cBhvr>
                                      <p:to>
                                        <p:strVal val="solid"/>
                                      </p:to>
                                    </p:set>
                                  </p:childTnLst>
                                </p:cTn>
                              </p:par>
                              <p:par>
                                <p:cTn id="57" presetID="10" presetClass="entr" presetSubtype="0" fill="hold" grpId="0" nodeType="withEffect">
                                  <p:stCondLst>
                                    <p:cond delay="4000"/>
                                  </p:stCondLst>
                                  <p:childTnLst>
                                    <p:set>
                                      <p:cBhvr>
                                        <p:cTn id="58" dur="1" fill="hold">
                                          <p:stCondLst>
                                            <p:cond delay="0"/>
                                          </p:stCondLst>
                                        </p:cTn>
                                        <p:tgtEl>
                                          <p:spTgt spid="22"/>
                                        </p:tgtEl>
                                        <p:attrNameLst>
                                          <p:attrName>style.visibility</p:attrName>
                                        </p:attrNameLst>
                                      </p:cBhvr>
                                      <p:to>
                                        <p:strVal val="visible"/>
                                      </p:to>
                                    </p:set>
                                    <p:animEffect transition="in" filter="fade">
                                      <p:cBhvr>
                                        <p:cTn id="59" dur="2000"/>
                                        <p:tgtEl>
                                          <p:spTgt spid="22"/>
                                        </p:tgtEl>
                                      </p:cBhvr>
                                    </p:animEffect>
                                  </p:childTnLst>
                                </p:cTn>
                              </p:par>
                              <p:par>
                                <p:cTn id="60" presetID="10" presetClass="entr" presetSubtype="0" fill="hold" grpId="0" nodeType="withEffect">
                                  <p:stCondLst>
                                    <p:cond delay="4000"/>
                                  </p:stCondLst>
                                  <p:childTnLst>
                                    <p:set>
                                      <p:cBhvr>
                                        <p:cTn id="61" dur="1" fill="hold">
                                          <p:stCondLst>
                                            <p:cond delay="0"/>
                                          </p:stCondLst>
                                        </p:cTn>
                                        <p:tgtEl>
                                          <p:spTgt spid="15374"/>
                                        </p:tgtEl>
                                        <p:attrNameLst>
                                          <p:attrName>style.visibility</p:attrName>
                                        </p:attrNameLst>
                                      </p:cBhvr>
                                      <p:to>
                                        <p:strVal val="visible"/>
                                      </p:to>
                                    </p:set>
                                    <p:animEffect transition="in" filter="fade">
                                      <p:cBhvr>
                                        <p:cTn id="62" dur="2500"/>
                                        <p:tgtEl>
                                          <p:spTgt spid="15374"/>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63" fill="hold" display="0">
                  <p:stCondLst>
                    <p:cond delay="indefinite"/>
                  </p:stCondLst>
                  <p:endCondLst>
                    <p:cond evt="onNext" delay="0">
                      <p:tgtEl>
                        <p:sldTgt/>
                      </p:tgtEl>
                    </p:cond>
                    <p:cond evt="onPrev" delay="0">
                      <p:tgtEl>
                        <p:sldTgt/>
                      </p:tgtEl>
                    </p:cond>
                    <p:cond evt="onStopAudio" delay="0">
                      <p:tgtEl>
                        <p:sldTgt/>
                      </p:tgtEl>
                    </p:cond>
                  </p:endCondLst>
                </p:cTn>
                <p:tgtEl>
                  <p:spTgt spid="15394"/>
                </p:tgtEl>
              </p:cMediaNode>
            </p:audio>
          </p:childTnLst>
        </p:cTn>
      </p:par>
    </p:tnLst>
    <p:bldLst>
      <p:bldP spid="15364" grpId="0" animBg="1"/>
      <p:bldP spid="15391" grpId="0" animBg="1"/>
      <p:bldP spid="15365" grpId="0"/>
      <p:bldP spid="15372" grpId="0"/>
      <p:bldP spid="15381" grpId="0" animBg="1"/>
      <p:bldP spid="15383" grpId="0"/>
      <p:bldP spid="15382" grpId="0" animBg="1"/>
      <p:bldP spid="15384" grpId="0"/>
      <p:bldP spid="15389" grpId="0"/>
      <p:bldP spid="15392" grpId="0" animBg="1"/>
      <p:bldP spid="15390" grpId="0" animBg="1"/>
      <p:bldP spid="15374" grpId="0"/>
      <p:bldP spid="15388" grpId="0"/>
      <p:bldP spid="15393" grpId="0"/>
      <p:bldP spid="15396" grpId="0"/>
      <p:bldP spid="15396" grpId="1"/>
      <p:bldP spid="2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8437" name="Text Box 5">
            <a:extLst>
              <a:ext uri="{FF2B5EF4-FFF2-40B4-BE49-F238E27FC236}">
                <a16:creationId xmlns:a16="http://schemas.microsoft.com/office/drawing/2014/main" id="{44F86442-4BA8-47A3-B03B-F337E9B9B2AB}"/>
              </a:ext>
            </a:extLst>
          </p:cNvPr>
          <p:cNvSpPr txBox="1">
            <a:spLocks noChangeArrowheads="1"/>
          </p:cNvSpPr>
          <p:nvPr/>
        </p:nvSpPr>
        <p:spPr bwMode="auto">
          <a:xfrm>
            <a:off x="4884965" y="5434013"/>
            <a:ext cx="3095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kumimoji="0" lang="ja-JP" altLang="en-US" sz="1800" b="1">
                <a:solidFill>
                  <a:srgbClr val="00E4DF"/>
                </a:solidFill>
              </a:rPr>
              <a:t>　　</a:t>
            </a:r>
            <a:r>
              <a:rPr kumimoji="0" lang="ja-JP" altLang="en-US" sz="1800" b="1">
                <a:solidFill>
                  <a:srgbClr val="00E4DF"/>
                </a:solidFill>
                <a:latin typeface="HGSｺﾞｼｯｸE" panose="020B0900000000000000" pitchFamily="50" charset="-128"/>
                <a:ea typeface="HGSｺﾞｼｯｸE" panose="020B0900000000000000" pitchFamily="50" charset="-128"/>
                <a:cs typeface="Times New Roman" panose="02020603050405020304" pitchFamily="18" charset="0"/>
              </a:rPr>
              <a:t>　</a:t>
            </a:r>
            <a:r>
              <a:rPr kumimoji="0" lang="ja-JP" altLang="en-US" sz="1800" b="1">
                <a:solidFill>
                  <a:schemeClr val="bg1"/>
                </a:solidFill>
                <a:latin typeface="HGSｺﾞｼｯｸE" panose="020B0900000000000000" pitchFamily="50" charset="-128"/>
                <a:ea typeface="HGSｺﾞｼｯｸE" panose="020B0900000000000000" pitchFamily="50" charset="-128"/>
                <a:cs typeface="Times New Roman" panose="02020603050405020304" pitchFamily="18" charset="0"/>
              </a:rPr>
              <a:t>重</a:t>
            </a:r>
            <a:r>
              <a:rPr lang="ja-JP" altLang="en-US" sz="1800" b="1">
                <a:solidFill>
                  <a:schemeClr val="bg1"/>
                </a:solidFill>
                <a:latin typeface="HGSｺﾞｼｯｸE" panose="020B0900000000000000" pitchFamily="50" charset="-128"/>
                <a:ea typeface="HGSｺﾞｼｯｸE" panose="020B0900000000000000" pitchFamily="50" charset="-128"/>
                <a:cs typeface="Times New Roman" panose="02020603050405020304" pitchFamily="18" charset="0"/>
              </a:rPr>
              <a:t>力場</a:t>
            </a:r>
            <a:r>
              <a:rPr lang="ja-JP" altLang="en-US" sz="1800" b="1">
                <a:solidFill>
                  <a:srgbClr val="00E4DF"/>
                </a:solidFill>
                <a:latin typeface="HGSｺﾞｼｯｸE" panose="020B0900000000000000" pitchFamily="50" charset="-128"/>
                <a:ea typeface="HGSｺﾞｼｯｸE" panose="020B0900000000000000" pitchFamily="50" charset="-128"/>
                <a:cs typeface="Times New Roman" panose="02020603050405020304" pitchFamily="18" charset="0"/>
              </a:rPr>
              <a:t>　　</a:t>
            </a:r>
            <a:r>
              <a:rPr lang="en-US" altLang="ja-JP" sz="1800" b="1" i="1">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G</a:t>
            </a:r>
            <a:r>
              <a:rPr lang="en-US" altLang="ja-JP" sz="1800" baseline="-2500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0</a:t>
            </a:r>
            <a:r>
              <a:rPr lang="ja-JP" altLang="en-US" sz="1800" b="1" baseline="-2500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　</a:t>
            </a:r>
            <a:r>
              <a:rPr lang="ja-JP" altLang="en-US" sz="1800" b="1" baseline="-25000">
                <a:solidFill>
                  <a:srgbClr val="00E4DF"/>
                </a:solidFill>
                <a:latin typeface="Times New Roman" panose="02020603050405020304" pitchFamily="18" charset="0"/>
                <a:ea typeface="HGSｺﾞｼｯｸE" panose="020B0900000000000000" pitchFamily="50" charset="-128"/>
                <a:cs typeface="Times New Roman" panose="02020603050405020304" pitchFamily="18" charset="0"/>
              </a:rPr>
              <a:t>　</a:t>
            </a:r>
            <a:endParaRPr lang="ja-JP" altLang="en-US" sz="1800" b="1">
              <a:solidFill>
                <a:srgbClr val="00E4DF"/>
              </a:solidFill>
              <a:latin typeface="Times New Roman" panose="02020603050405020304" pitchFamily="18" charset="0"/>
              <a:ea typeface="HGSｺﾞｼｯｸE" panose="020B0900000000000000" pitchFamily="50" charset="-128"/>
              <a:cs typeface="Times New Roman" panose="02020603050405020304" pitchFamily="18" charset="0"/>
            </a:endParaRPr>
          </a:p>
        </p:txBody>
      </p:sp>
      <p:sp>
        <p:nvSpPr>
          <p:cNvPr id="18439" name="Oval 7">
            <a:extLst>
              <a:ext uri="{FF2B5EF4-FFF2-40B4-BE49-F238E27FC236}">
                <a16:creationId xmlns:a16="http://schemas.microsoft.com/office/drawing/2014/main" id="{67E5B08C-F697-4F2C-89AF-4B9C1A4C3865}"/>
              </a:ext>
            </a:extLst>
          </p:cNvPr>
          <p:cNvSpPr>
            <a:spLocks noChangeArrowheads="1"/>
          </p:cNvSpPr>
          <p:nvPr/>
        </p:nvSpPr>
        <p:spPr bwMode="auto">
          <a:xfrm>
            <a:off x="5003800" y="1773238"/>
            <a:ext cx="2663825" cy="2592387"/>
          </a:xfrm>
          <a:prstGeom prst="ellipse">
            <a:avLst/>
          </a:prstGeom>
          <a:gradFill rotWithShape="1">
            <a:gsLst>
              <a:gs pos="0">
                <a:srgbClr val="FFFFFF"/>
              </a:gs>
              <a:gs pos="100000">
                <a:srgbClr val="FF7C80">
                  <a:alpha val="82001"/>
                </a:srgbClr>
              </a:gs>
            </a:gsLst>
            <a:path path="shape">
              <a:fillToRect l="50000" t="50000" r="50000" b="50000"/>
            </a:path>
          </a:gra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8443" name="Line 11">
            <a:extLst>
              <a:ext uri="{FF2B5EF4-FFF2-40B4-BE49-F238E27FC236}">
                <a16:creationId xmlns:a16="http://schemas.microsoft.com/office/drawing/2014/main" id="{0094DA88-01C1-4389-8420-E5EF0AC7B757}"/>
              </a:ext>
            </a:extLst>
          </p:cNvPr>
          <p:cNvSpPr>
            <a:spLocks noChangeShapeType="1"/>
          </p:cNvSpPr>
          <p:nvPr/>
        </p:nvSpPr>
        <p:spPr bwMode="auto">
          <a:xfrm flipH="1">
            <a:off x="6372225" y="5302250"/>
            <a:ext cx="0" cy="792163"/>
          </a:xfrm>
          <a:prstGeom prst="line">
            <a:avLst/>
          </a:prstGeom>
          <a:noFill/>
          <a:ln w="508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endParaRPr lang="ja-JP" altLang="en-US"/>
          </a:p>
        </p:txBody>
      </p:sp>
      <p:sp>
        <p:nvSpPr>
          <p:cNvPr id="18444" name="Text Box 12">
            <a:extLst>
              <a:ext uri="{FF2B5EF4-FFF2-40B4-BE49-F238E27FC236}">
                <a16:creationId xmlns:a16="http://schemas.microsoft.com/office/drawing/2014/main" id="{AAC5F47D-F9E3-4252-9A52-91D4498142EF}"/>
              </a:ext>
            </a:extLst>
          </p:cNvPr>
          <p:cNvSpPr txBox="1">
            <a:spLocks noChangeArrowheads="1"/>
          </p:cNvSpPr>
          <p:nvPr/>
        </p:nvSpPr>
        <p:spPr bwMode="auto">
          <a:xfrm>
            <a:off x="395288" y="3233738"/>
            <a:ext cx="4429125"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bg1"/>
                </a:solidFill>
                <a:latin typeface="HGSｺﾞｼｯｸE" panose="020B0900000000000000" pitchFamily="50" charset="-128"/>
                <a:ea typeface="HGSｺﾞｼｯｸE" panose="020B0900000000000000" pitchFamily="50" charset="-128"/>
              </a:rPr>
              <a:t>歳差運動は「静止した傾き」に見える</a:t>
            </a:r>
            <a:endParaRPr lang="en-US" altLang="ja-JP" sz="1800">
              <a:solidFill>
                <a:schemeClr val="bg1"/>
              </a:solidFill>
              <a:latin typeface="HGSｺﾞｼｯｸE" panose="020B0900000000000000" pitchFamily="50" charset="-128"/>
              <a:ea typeface="HGSｺﾞｼｯｸE" panose="020B0900000000000000" pitchFamily="50" charset="-128"/>
            </a:endParaRPr>
          </a:p>
          <a:p>
            <a:pPr eaLnBrk="1" hangingPunct="1">
              <a:spcBef>
                <a:spcPct val="50000"/>
              </a:spcBef>
              <a:buFontTx/>
              <a:buNone/>
            </a:pPr>
            <a:endParaRPr lang="en-US" altLang="ja-JP" sz="1800">
              <a:solidFill>
                <a:schemeClr val="bg1"/>
              </a:solidFill>
              <a:latin typeface="HGSｺﾞｼｯｸE" panose="020B0900000000000000" pitchFamily="50" charset="-128"/>
              <a:ea typeface="HGSｺﾞｼｯｸE" panose="020B0900000000000000" pitchFamily="50" charset="-128"/>
            </a:endParaRPr>
          </a:p>
          <a:p>
            <a:pPr eaLnBrk="1" hangingPunct="1">
              <a:spcBef>
                <a:spcPct val="50000"/>
              </a:spcBef>
              <a:buFontTx/>
              <a:buNone/>
            </a:pPr>
            <a:endParaRPr lang="en-US" altLang="ja-JP" sz="1800">
              <a:solidFill>
                <a:schemeClr val="bg1"/>
              </a:solidFill>
              <a:latin typeface="HGSｺﾞｼｯｸE" panose="020B0900000000000000" pitchFamily="50" charset="-128"/>
              <a:ea typeface="HGSｺﾞｼｯｸE" panose="020B0900000000000000" pitchFamily="50" charset="-128"/>
            </a:endParaRPr>
          </a:p>
          <a:p>
            <a:pPr eaLnBrk="1" hangingPunct="1">
              <a:spcBef>
                <a:spcPct val="50000"/>
              </a:spcBef>
              <a:buFontTx/>
              <a:buNone/>
            </a:pPr>
            <a:r>
              <a:rPr lang="ja-JP" altLang="en-US" sz="1600">
                <a:solidFill>
                  <a:schemeClr val="bg1"/>
                </a:solidFill>
                <a:latin typeface="HGSｺﾞｼｯｸE" panose="020B0900000000000000" pitchFamily="50" charset="-128"/>
                <a:ea typeface="HGSｺﾞｼｯｸE" panose="020B0900000000000000" pitchFamily="50" charset="-128"/>
              </a:rPr>
              <a:t>メリーゴーランドに乗ると</a:t>
            </a:r>
            <a:endParaRPr lang="en-US" altLang="ja-JP" sz="1600">
              <a:solidFill>
                <a:schemeClr val="bg1"/>
              </a:solidFill>
              <a:latin typeface="HGSｺﾞｼｯｸE" panose="020B0900000000000000" pitchFamily="50" charset="-128"/>
              <a:ea typeface="HGSｺﾞｼｯｸE" panose="020B0900000000000000" pitchFamily="50" charset="-128"/>
            </a:endParaRPr>
          </a:p>
          <a:p>
            <a:pPr eaLnBrk="1" hangingPunct="1">
              <a:spcBef>
                <a:spcPct val="50000"/>
              </a:spcBef>
              <a:buFontTx/>
              <a:buNone/>
            </a:pPr>
            <a:r>
              <a:rPr lang="ja-JP" altLang="en-US" sz="1600">
                <a:solidFill>
                  <a:schemeClr val="bg1"/>
                </a:solidFill>
                <a:latin typeface="HGSｺﾞｼｯｸE" panose="020B0900000000000000" pitchFamily="50" charset="-128"/>
                <a:ea typeface="HGSｺﾞｼｯｸE" panose="020B0900000000000000" pitchFamily="50" charset="-128"/>
              </a:rPr>
              <a:t>自らは静止して見えるのと同じ</a:t>
            </a:r>
          </a:p>
        </p:txBody>
      </p:sp>
      <p:sp>
        <p:nvSpPr>
          <p:cNvPr id="18451" name="Line 19">
            <a:extLst>
              <a:ext uri="{FF2B5EF4-FFF2-40B4-BE49-F238E27FC236}">
                <a16:creationId xmlns:a16="http://schemas.microsoft.com/office/drawing/2014/main" id="{BF39ABF0-43EF-4BBA-91B8-E644E4DA8C12}"/>
              </a:ext>
            </a:extLst>
          </p:cNvPr>
          <p:cNvSpPr>
            <a:spLocks noChangeShapeType="1"/>
          </p:cNvSpPr>
          <p:nvPr/>
        </p:nvSpPr>
        <p:spPr bwMode="auto">
          <a:xfrm flipV="1">
            <a:off x="6372225" y="838200"/>
            <a:ext cx="0" cy="4248150"/>
          </a:xfrm>
          <a:prstGeom prst="line">
            <a:avLst/>
          </a:prstGeom>
          <a:noFill/>
          <a:ln w="381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endParaRPr lang="ja-JP" altLang="en-US"/>
          </a:p>
        </p:txBody>
      </p:sp>
      <p:sp>
        <p:nvSpPr>
          <p:cNvPr id="6151" name="Text Box 23">
            <a:extLst>
              <a:ext uri="{FF2B5EF4-FFF2-40B4-BE49-F238E27FC236}">
                <a16:creationId xmlns:a16="http://schemas.microsoft.com/office/drawing/2014/main" id="{FB9A5686-8A34-4394-AAEF-CC4DE6200FAB}"/>
              </a:ext>
            </a:extLst>
          </p:cNvPr>
          <p:cNvSpPr txBox="1">
            <a:spLocks noChangeArrowheads="1"/>
          </p:cNvSpPr>
          <p:nvPr/>
        </p:nvSpPr>
        <p:spPr bwMode="auto">
          <a:xfrm>
            <a:off x="395288" y="1052513"/>
            <a:ext cx="4176712" cy="461962"/>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2400">
                <a:solidFill>
                  <a:schemeClr val="bg1"/>
                </a:solidFill>
                <a:latin typeface="HGSｺﾞｼｯｸE" panose="020B0900000000000000" pitchFamily="50" charset="-128"/>
                <a:ea typeface="HGSｺﾞｼｯｸE" panose="020B0900000000000000" pitchFamily="50" charset="-128"/>
              </a:rPr>
              <a:t>「回転座標」に乗って見ると </a:t>
            </a:r>
          </a:p>
        </p:txBody>
      </p:sp>
      <p:sp>
        <p:nvSpPr>
          <p:cNvPr id="18456" name="Oval 24">
            <a:extLst>
              <a:ext uri="{FF2B5EF4-FFF2-40B4-BE49-F238E27FC236}">
                <a16:creationId xmlns:a16="http://schemas.microsoft.com/office/drawing/2014/main" id="{D192640B-C8D8-4C01-8C3E-0BC034C6786D}"/>
              </a:ext>
            </a:extLst>
          </p:cNvPr>
          <p:cNvSpPr>
            <a:spLocks noChangeArrowheads="1"/>
          </p:cNvSpPr>
          <p:nvPr/>
        </p:nvSpPr>
        <p:spPr bwMode="auto">
          <a:xfrm>
            <a:off x="5075238" y="2709863"/>
            <a:ext cx="2520950" cy="647700"/>
          </a:xfrm>
          <a:prstGeom prst="ellipse">
            <a:avLst/>
          </a:prstGeom>
          <a:gradFill flip="none" rotWithShape="1">
            <a:gsLst>
              <a:gs pos="0">
                <a:srgbClr val="FFFFFF"/>
              </a:gs>
              <a:gs pos="100000">
                <a:srgbClr val="FFC3C4">
                  <a:alpha val="12000"/>
                </a:srgbClr>
              </a:gs>
            </a:gsLst>
            <a:path path="circle">
              <a:fillToRect l="50000" t="50000" r="50000" b="50000"/>
            </a:path>
            <a:tileRect/>
          </a:gradFill>
          <a:ln>
            <a:noFill/>
          </a:ln>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dirty="0"/>
          </a:p>
        </p:txBody>
      </p:sp>
      <p:sp>
        <p:nvSpPr>
          <p:cNvPr id="6153" name="Text Box 25">
            <a:extLst>
              <a:ext uri="{FF2B5EF4-FFF2-40B4-BE49-F238E27FC236}">
                <a16:creationId xmlns:a16="http://schemas.microsoft.com/office/drawing/2014/main" id="{05DBDF87-046C-4C6F-9734-9759092A9268}"/>
              </a:ext>
            </a:extLst>
          </p:cNvPr>
          <p:cNvSpPr txBox="1">
            <a:spLocks noChangeArrowheads="1"/>
          </p:cNvSpPr>
          <p:nvPr/>
        </p:nvSpPr>
        <p:spPr bwMode="auto">
          <a:xfrm>
            <a:off x="6948488" y="1198563"/>
            <a:ext cx="11525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bg1"/>
                </a:solidFill>
                <a:latin typeface="HGSｺﾞｼｯｸE" panose="020B0900000000000000" pitchFamily="50" charset="-128"/>
                <a:ea typeface="HGSｺﾞｼｯｸE" panose="020B0900000000000000" pitchFamily="50" charset="-128"/>
              </a:rPr>
              <a:t>回転軸</a:t>
            </a:r>
          </a:p>
        </p:txBody>
      </p:sp>
      <p:pic>
        <p:nvPicPr>
          <p:cNvPr id="18458" name="j007446.wav">
            <a:hlinkClick r:id="" action="ppaction://media"/>
            <a:extLst>
              <a:ext uri="{FF2B5EF4-FFF2-40B4-BE49-F238E27FC236}">
                <a16:creationId xmlns:a16="http://schemas.microsoft.com/office/drawing/2014/main" id="{2DD67A87-A366-4628-B229-71D2B7CDDC37}"/>
              </a:ext>
            </a:extLst>
          </p:cNvPr>
          <p:cNvPicPr>
            <a:picLocks noChangeAspect="1" noChangeArrowheads="1"/>
          </p:cNvPicPr>
          <p:nvPr>
            <a:audioFile r:link="rId2"/>
            <p:extLst>
              <p:ext uri="{DAA4B4D4-6D71-4841-9C94-3DE7FCFB9230}">
                <p14:media xmlns:p14="http://schemas.microsoft.com/office/powerpoint/2010/main" r:embed="rId1"/>
              </p:ext>
            </p:extLst>
          </p:nvPr>
        </p:nvPicPr>
        <p:blipFill>
          <a:blip r:embed="rId4">
            <a:extLst>
              <a:ext uri="{28A0092B-C50C-407E-A947-70E740481C1C}">
                <a14:useLocalDpi xmlns:a14="http://schemas.microsoft.com/office/drawing/2010/main" val="0"/>
              </a:ext>
            </a:extLst>
          </a:blip>
          <a:srcRect/>
          <a:stretch>
            <a:fillRect/>
          </a:stretch>
        </p:blipFill>
        <p:spPr bwMode="auto">
          <a:xfrm>
            <a:off x="5508625" y="7605713"/>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59" name="Oval 27">
            <a:extLst>
              <a:ext uri="{FF2B5EF4-FFF2-40B4-BE49-F238E27FC236}">
                <a16:creationId xmlns:a16="http://schemas.microsoft.com/office/drawing/2014/main" id="{CAF91D7A-1D81-4BFA-AD0C-0553EB2FB10D}"/>
              </a:ext>
            </a:extLst>
          </p:cNvPr>
          <p:cNvSpPr>
            <a:spLocks noChangeArrowheads="1"/>
          </p:cNvSpPr>
          <p:nvPr/>
        </p:nvSpPr>
        <p:spPr bwMode="auto">
          <a:xfrm>
            <a:off x="5651500" y="1054100"/>
            <a:ext cx="73025" cy="73025"/>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8460" name="Oval 28">
            <a:extLst>
              <a:ext uri="{FF2B5EF4-FFF2-40B4-BE49-F238E27FC236}">
                <a16:creationId xmlns:a16="http://schemas.microsoft.com/office/drawing/2014/main" id="{74C7ECFC-A814-4C5C-8C3B-A40B821F49A5}"/>
              </a:ext>
            </a:extLst>
          </p:cNvPr>
          <p:cNvSpPr>
            <a:spLocks noChangeArrowheads="1"/>
          </p:cNvSpPr>
          <p:nvPr/>
        </p:nvSpPr>
        <p:spPr bwMode="auto">
          <a:xfrm>
            <a:off x="5651500" y="838200"/>
            <a:ext cx="1441450" cy="288925"/>
          </a:xfrm>
          <a:prstGeom prst="ellipse">
            <a:avLst/>
          </a:prstGeom>
          <a:noFill/>
          <a:ln w="9525">
            <a:solidFill>
              <a:srgbClr val="FFCCCC"/>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p:stCondLst>
                                    <p:cond delay="1000"/>
                                  </p:stCondLst>
                                  <p:childTnLst>
                                    <p:animRot by="43200000">
                                      <p:cBhvr>
                                        <p:cTn id="6" dur="500" fill="hold"/>
                                        <p:tgtEl>
                                          <p:spTgt spid="18439"/>
                                        </p:tgtEl>
                                        <p:attrNameLst>
                                          <p:attrName>r</p:attrName>
                                        </p:attrNameLst>
                                      </p:cBhvr>
                                    </p:animRot>
                                  </p:childTnLst>
                                </p:cTn>
                              </p:par>
                              <p:par>
                                <p:cTn id="7" presetID="2" presetClass="entr" presetSubtype="1" fill="hold" grpId="0" nodeType="withEffect">
                                  <p:stCondLst>
                                    <p:cond delay="0"/>
                                  </p:stCondLst>
                                  <p:childTnLst>
                                    <p:set>
                                      <p:cBhvr>
                                        <p:cTn id="8" dur="1" fill="hold">
                                          <p:stCondLst>
                                            <p:cond delay="0"/>
                                          </p:stCondLst>
                                        </p:cTn>
                                        <p:tgtEl>
                                          <p:spTgt spid="18437"/>
                                        </p:tgtEl>
                                        <p:attrNameLst>
                                          <p:attrName>style.visibility</p:attrName>
                                        </p:attrNameLst>
                                      </p:cBhvr>
                                      <p:to>
                                        <p:strVal val="visible"/>
                                      </p:to>
                                    </p:set>
                                    <p:anim calcmode="lin" valueType="num">
                                      <p:cBhvr additive="base">
                                        <p:cTn id="9" dur="5000" fill="hold"/>
                                        <p:tgtEl>
                                          <p:spTgt spid="18437"/>
                                        </p:tgtEl>
                                        <p:attrNameLst>
                                          <p:attrName>ppt_x</p:attrName>
                                        </p:attrNameLst>
                                      </p:cBhvr>
                                      <p:tavLst>
                                        <p:tav tm="0">
                                          <p:val>
                                            <p:strVal val="#ppt_x"/>
                                          </p:val>
                                        </p:tav>
                                        <p:tav tm="100000">
                                          <p:val>
                                            <p:strVal val="#ppt_x"/>
                                          </p:val>
                                        </p:tav>
                                      </p:tavLst>
                                    </p:anim>
                                    <p:anim calcmode="lin" valueType="num">
                                      <p:cBhvr additive="base">
                                        <p:cTn id="10" dur="5000" fill="hold"/>
                                        <p:tgtEl>
                                          <p:spTgt spid="18437"/>
                                        </p:tgtEl>
                                        <p:attrNameLst>
                                          <p:attrName>ppt_y</p:attrName>
                                        </p:attrNameLst>
                                      </p:cBhvr>
                                      <p:tavLst>
                                        <p:tav tm="0">
                                          <p:val>
                                            <p:strVal val="0-#ppt_h/2"/>
                                          </p:val>
                                        </p:tav>
                                        <p:tav tm="100000">
                                          <p:val>
                                            <p:strVal val="#ppt_y"/>
                                          </p:val>
                                        </p:tav>
                                      </p:tavLst>
                                    </p:anim>
                                  </p:childTnLst>
                                </p:cTn>
                              </p:par>
                              <p:par>
                                <p:cTn id="11" presetID="2" presetClass="entr" presetSubtype="1" fill="hold" nodeType="withEffect">
                                  <p:stCondLst>
                                    <p:cond delay="0"/>
                                  </p:stCondLst>
                                  <p:childTnLst>
                                    <p:set>
                                      <p:cBhvr>
                                        <p:cTn id="12" dur="1" fill="hold">
                                          <p:stCondLst>
                                            <p:cond delay="0"/>
                                          </p:stCondLst>
                                        </p:cTn>
                                        <p:tgtEl>
                                          <p:spTgt spid="18443"/>
                                        </p:tgtEl>
                                        <p:attrNameLst>
                                          <p:attrName>style.visibility</p:attrName>
                                        </p:attrNameLst>
                                      </p:cBhvr>
                                      <p:to>
                                        <p:strVal val="visible"/>
                                      </p:to>
                                    </p:set>
                                    <p:anim calcmode="lin" valueType="num">
                                      <p:cBhvr additive="base">
                                        <p:cTn id="13" dur="5000" fill="hold"/>
                                        <p:tgtEl>
                                          <p:spTgt spid="18443"/>
                                        </p:tgtEl>
                                        <p:attrNameLst>
                                          <p:attrName>ppt_x</p:attrName>
                                        </p:attrNameLst>
                                      </p:cBhvr>
                                      <p:tavLst>
                                        <p:tav tm="0">
                                          <p:val>
                                            <p:strVal val="#ppt_x"/>
                                          </p:val>
                                        </p:tav>
                                        <p:tav tm="100000">
                                          <p:val>
                                            <p:strVal val="#ppt_x"/>
                                          </p:val>
                                        </p:tav>
                                      </p:tavLst>
                                    </p:anim>
                                    <p:anim calcmode="lin" valueType="num">
                                      <p:cBhvr additive="base">
                                        <p:cTn id="14" dur="5000" fill="hold"/>
                                        <p:tgtEl>
                                          <p:spTgt spid="18443"/>
                                        </p:tgtEl>
                                        <p:attrNameLst>
                                          <p:attrName>ppt_y</p:attrName>
                                        </p:attrNameLst>
                                      </p:cBhvr>
                                      <p:tavLst>
                                        <p:tav tm="0">
                                          <p:val>
                                            <p:strVal val="0-#ppt_h/2"/>
                                          </p:val>
                                        </p:tav>
                                        <p:tav tm="100000">
                                          <p:val>
                                            <p:strVal val="#ppt_y"/>
                                          </p:val>
                                        </p:tav>
                                      </p:tavLst>
                                    </p:anim>
                                  </p:childTnLst>
                                </p:cTn>
                              </p:par>
                              <p:par>
                                <p:cTn id="15" presetID="10" presetClass="entr" presetSubtype="0" fill="hold" grpId="0" nodeType="withEffect">
                                  <p:stCondLst>
                                    <p:cond delay="6500"/>
                                  </p:stCondLst>
                                  <p:childTnLst>
                                    <p:set>
                                      <p:cBhvr>
                                        <p:cTn id="16" dur="1" fill="hold">
                                          <p:stCondLst>
                                            <p:cond delay="0"/>
                                          </p:stCondLst>
                                        </p:cTn>
                                        <p:tgtEl>
                                          <p:spTgt spid="18444"/>
                                        </p:tgtEl>
                                        <p:attrNameLst>
                                          <p:attrName>style.visibility</p:attrName>
                                        </p:attrNameLst>
                                      </p:cBhvr>
                                      <p:to>
                                        <p:strVal val="visible"/>
                                      </p:to>
                                    </p:set>
                                    <p:animEffect transition="in" filter="fade">
                                      <p:cBhvr>
                                        <p:cTn id="17" dur="1000"/>
                                        <p:tgtEl>
                                          <p:spTgt spid="18444"/>
                                        </p:tgtEl>
                                      </p:cBhvr>
                                    </p:animEffect>
                                  </p:childTnLst>
                                </p:cTn>
                              </p:par>
                              <p:par>
                                <p:cTn id="18" presetID="8" presetClass="emph" presetSubtype="0" fill="hold" grpId="0" nodeType="withEffect">
                                  <p:stCondLst>
                                    <p:cond delay="2000"/>
                                  </p:stCondLst>
                                  <p:childTnLst>
                                    <p:animRot by="1020000">
                                      <p:cBhvr>
                                        <p:cTn id="19" dur="5000" fill="hold"/>
                                        <p:tgtEl>
                                          <p:spTgt spid="18456"/>
                                        </p:tgtEl>
                                        <p:attrNameLst>
                                          <p:attrName>r</p:attrName>
                                        </p:attrNameLst>
                                      </p:cBhvr>
                                    </p:animRot>
                                  </p:childTnLst>
                                </p:cTn>
                              </p:par>
                              <p:par>
                                <p:cTn id="20" presetID="8" presetClass="emph" presetSubtype="0" fill="hold" nodeType="withEffect">
                                  <p:stCondLst>
                                    <p:cond delay="2000"/>
                                  </p:stCondLst>
                                  <p:childTnLst>
                                    <p:animRot by="1080000">
                                      <p:cBhvr>
                                        <p:cTn id="21" dur="5000" fill="hold"/>
                                        <p:tgtEl>
                                          <p:spTgt spid="18451"/>
                                        </p:tgtEl>
                                        <p:attrNameLst>
                                          <p:attrName>r</p:attrName>
                                        </p:attrNameLst>
                                      </p:cBhvr>
                                    </p:animRot>
                                  </p:childTnLst>
                                </p:cTn>
                              </p:par>
                              <p:par>
                                <p:cTn id="22" presetID="1" presetClass="mediacall" presetSubtype="0" fill="hold" nodeType="withEffect">
                                  <p:stCondLst>
                                    <p:cond delay="1500"/>
                                  </p:stCondLst>
                                  <p:childTnLst>
                                    <p:cmd type="call" cmd="playFrom(0.0)">
                                      <p:cBhvr>
                                        <p:cTn id="23" dur="3810" fill="hold"/>
                                        <p:tgtEl>
                                          <p:spTgt spid="18458"/>
                                        </p:tgtEl>
                                      </p:cBhvr>
                                    </p:cmd>
                                  </p:childTnLst>
                                </p:cTn>
                              </p:par>
                              <p:par>
                                <p:cTn id="24" presetID="10" presetClass="entr" presetSubtype="0" fill="hold" grpId="0" nodeType="withEffect">
                                  <p:stCondLst>
                                    <p:cond delay="5000"/>
                                  </p:stCondLst>
                                  <p:childTnLst>
                                    <p:set>
                                      <p:cBhvr>
                                        <p:cTn id="25" dur="1" fill="hold">
                                          <p:stCondLst>
                                            <p:cond delay="0"/>
                                          </p:stCondLst>
                                        </p:cTn>
                                        <p:tgtEl>
                                          <p:spTgt spid="18459"/>
                                        </p:tgtEl>
                                        <p:attrNameLst>
                                          <p:attrName>style.visibility</p:attrName>
                                        </p:attrNameLst>
                                      </p:cBhvr>
                                      <p:to>
                                        <p:strVal val="visible"/>
                                      </p:to>
                                    </p:set>
                                    <p:animEffect transition="in" filter="fade">
                                      <p:cBhvr>
                                        <p:cTn id="26" dur="2000"/>
                                        <p:tgtEl>
                                          <p:spTgt spid="18459"/>
                                        </p:tgtEl>
                                      </p:cBhvr>
                                    </p:animEffect>
                                  </p:childTnLst>
                                </p:cTn>
                              </p:par>
                              <p:par>
                                <p:cTn id="27" presetID="1" presetClass="path" presetSubtype="0" repeatCount="indefinite" fill="hold" grpId="1" nodeType="withEffect">
                                  <p:stCondLst>
                                    <p:cond delay="5000"/>
                                  </p:stCondLst>
                                  <p:childTnLst>
                                    <p:animMotion origin="layout" path="M 0.07482 -0.03676 C 0.11822 -0.03676 0.15364 -0.02751 0.15364 -0.01595 C 0.15364 -0.00462 0.11822 0.00509 0.07482 0.00509 C 0.03125 0.00509 -0.004 -0.00462 -0.004 -0.01595 C -0.004 -0.02751 0.03125 -0.03676 0.07482 -0.03676 Z " pathEditMode="relative" rAng="0" ptsTypes="fffff">
                                      <p:cBhvr>
                                        <p:cTn id="28" dur="2000" spd="-100000" fill="hold"/>
                                        <p:tgtEl>
                                          <p:spTgt spid="18459"/>
                                        </p:tgtEl>
                                        <p:attrNameLst>
                                          <p:attrName>ppt_x</p:attrName>
                                          <p:attrName>ppt_y</p:attrName>
                                        </p:attrNameLst>
                                      </p:cBhvr>
                                      <p:rCtr x="0" y="2081"/>
                                    </p:animMotion>
                                  </p:childTnLst>
                                </p:cTn>
                              </p:par>
                              <p:par>
                                <p:cTn id="29" presetID="53" presetClass="entr" presetSubtype="0" fill="hold" grpId="0" nodeType="withEffect">
                                  <p:stCondLst>
                                    <p:cond delay="1500"/>
                                  </p:stCondLst>
                                  <p:childTnLst>
                                    <p:set>
                                      <p:cBhvr>
                                        <p:cTn id="30" dur="1" fill="hold">
                                          <p:stCondLst>
                                            <p:cond delay="0"/>
                                          </p:stCondLst>
                                        </p:cTn>
                                        <p:tgtEl>
                                          <p:spTgt spid="18460"/>
                                        </p:tgtEl>
                                        <p:attrNameLst>
                                          <p:attrName>style.visibility</p:attrName>
                                        </p:attrNameLst>
                                      </p:cBhvr>
                                      <p:to>
                                        <p:strVal val="visible"/>
                                      </p:to>
                                    </p:set>
                                    <p:anim calcmode="lin" valueType="num">
                                      <p:cBhvr>
                                        <p:cTn id="31" dur="5000" fill="hold"/>
                                        <p:tgtEl>
                                          <p:spTgt spid="18460"/>
                                        </p:tgtEl>
                                        <p:attrNameLst>
                                          <p:attrName>ppt_w</p:attrName>
                                        </p:attrNameLst>
                                      </p:cBhvr>
                                      <p:tavLst>
                                        <p:tav tm="0">
                                          <p:val>
                                            <p:fltVal val="0"/>
                                          </p:val>
                                        </p:tav>
                                        <p:tav tm="100000">
                                          <p:val>
                                            <p:strVal val="#ppt_w"/>
                                          </p:val>
                                        </p:tav>
                                      </p:tavLst>
                                    </p:anim>
                                    <p:anim calcmode="lin" valueType="num">
                                      <p:cBhvr>
                                        <p:cTn id="32" dur="5000" fill="hold"/>
                                        <p:tgtEl>
                                          <p:spTgt spid="18460"/>
                                        </p:tgtEl>
                                        <p:attrNameLst>
                                          <p:attrName>ppt_h</p:attrName>
                                        </p:attrNameLst>
                                      </p:cBhvr>
                                      <p:tavLst>
                                        <p:tav tm="0">
                                          <p:val>
                                            <p:fltVal val="0"/>
                                          </p:val>
                                        </p:tav>
                                        <p:tav tm="100000">
                                          <p:val>
                                            <p:strVal val="#ppt_h"/>
                                          </p:val>
                                        </p:tav>
                                      </p:tavLst>
                                    </p:anim>
                                    <p:animEffect transition="in" filter="fade">
                                      <p:cBhvr>
                                        <p:cTn id="33" dur="5000"/>
                                        <p:tgtEl>
                                          <p:spTgt spid="18460"/>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vol="100000">
                <p:cTn id="34" fill="hold" display="0">
                  <p:stCondLst>
                    <p:cond delay="indefinite"/>
                  </p:stCondLst>
                  <p:endCondLst>
                    <p:cond evt="onNext" delay="0">
                      <p:tgtEl>
                        <p:sldTgt/>
                      </p:tgtEl>
                    </p:cond>
                    <p:cond evt="onPrev" delay="0">
                      <p:tgtEl>
                        <p:sldTgt/>
                      </p:tgtEl>
                    </p:cond>
                    <p:cond evt="onStopAudio" delay="0">
                      <p:tgtEl>
                        <p:sldTgt/>
                      </p:tgtEl>
                    </p:cond>
                  </p:endCondLst>
                </p:cTn>
                <p:tgtEl>
                  <p:spTgt spid="18458"/>
                </p:tgtEl>
              </p:cMediaNode>
            </p:audio>
          </p:childTnLst>
        </p:cTn>
      </p:par>
    </p:tnLst>
    <p:bldLst>
      <p:bldP spid="18437" grpId="0"/>
      <p:bldP spid="18439" grpId="0" animBg="1"/>
      <p:bldP spid="18444" grpId="0"/>
      <p:bldP spid="18456" grpId="0" animBg="1"/>
      <p:bldP spid="18459" grpId="0" animBg="1"/>
      <p:bldP spid="18459" grpId="1" animBg="1"/>
      <p:bldP spid="1846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476" name="Line 20">
            <a:extLst>
              <a:ext uri="{FF2B5EF4-FFF2-40B4-BE49-F238E27FC236}">
                <a16:creationId xmlns:a16="http://schemas.microsoft.com/office/drawing/2014/main" id="{E64963B9-0F01-488A-8E86-CB8E8422C9F8}"/>
              </a:ext>
            </a:extLst>
          </p:cNvPr>
          <p:cNvSpPr>
            <a:spLocks noChangeShapeType="1"/>
          </p:cNvSpPr>
          <p:nvPr/>
        </p:nvSpPr>
        <p:spPr bwMode="auto">
          <a:xfrm flipV="1">
            <a:off x="4859338" y="1373188"/>
            <a:ext cx="1657350" cy="1800225"/>
          </a:xfrm>
          <a:prstGeom prst="line">
            <a:avLst/>
          </a:prstGeom>
          <a:noFill/>
          <a:ln w="254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endParaRPr lang="ja-JP" altLang="en-US"/>
          </a:p>
        </p:txBody>
      </p:sp>
      <p:sp>
        <p:nvSpPr>
          <p:cNvPr id="9219" name="Text Box 4">
            <a:extLst>
              <a:ext uri="{FF2B5EF4-FFF2-40B4-BE49-F238E27FC236}">
                <a16:creationId xmlns:a16="http://schemas.microsoft.com/office/drawing/2014/main" id="{19A7CE03-91F6-4272-9283-3832529B810A}"/>
              </a:ext>
            </a:extLst>
          </p:cNvPr>
          <p:cNvSpPr txBox="1">
            <a:spLocks noChangeArrowheads="1"/>
          </p:cNvSpPr>
          <p:nvPr/>
        </p:nvSpPr>
        <p:spPr bwMode="auto">
          <a:xfrm>
            <a:off x="4010025" y="4802188"/>
            <a:ext cx="16557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kumimoji="0" lang="ja-JP" altLang="en-US" sz="1800" b="1">
                <a:solidFill>
                  <a:srgbClr val="00E4DF"/>
                </a:solidFill>
              </a:rPr>
              <a:t>磁</a:t>
            </a:r>
            <a:r>
              <a:rPr lang="ja-JP" altLang="en-US" sz="1800" b="1">
                <a:solidFill>
                  <a:srgbClr val="00E4DF"/>
                </a:solidFill>
              </a:rPr>
              <a:t>場</a:t>
            </a:r>
            <a:r>
              <a:rPr lang="ja-JP" altLang="en-US" sz="2400" b="1">
                <a:solidFill>
                  <a:srgbClr val="00E4DF"/>
                </a:solidFill>
              </a:rPr>
              <a:t>　</a:t>
            </a:r>
            <a:r>
              <a:rPr lang="en-US" altLang="ja-JP" sz="2400" b="1" i="1">
                <a:solidFill>
                  <a:srgbClr val="00E4DF"/>
                </a:solidFill>
                <a:latin typeface="Times New Roman" panose="02020603050405020304" pitchFamily="18" charset="0"/>
                <a:cs typeface="Times New Roman" panose="02020603050405020304" pitchFamily="18" charset="0"/>
              </a:rPr>
              <a:t>B</a:t>
            </a:r>
            <a:r>
              <a:rPr lang="en-US" altLang="ja-JP" sz="2400" baseline="-25000">
                <a:solidFill>
                  <a:srgbClr val="00E4DF"/>
                </a:solidFill>
                <a:latin typeface="Times New Roman" panose="02020603050405020304" pitchFamily="18" charset="0"/>
                <a:cs typeface="Times New Roman" panose="02020603050405020304" pitchFamily="18" charset="0"/>
              </a:rPr>
              <a:t>0</a:t>
            </a:r>
            <a:r>
              <a:rPr lang="ja-JP" altLang="en-US" sz="2400" b="1" baseline="-25000">
                <a:solidFill>
                  <a:srgbClr val="00E4DF"/>
                </a:solidFill>
              </a:rPr>
              <a:t>　　</a:t>
            </a:r>
            <a:endParaRPr lang="ja-JP" altLang="en-US" b="1">
              <a:solidFill>
                <a:srgbClr val="00E4DF"/>
              </a:solidFill>
            </a:endParaRPr>
          </a:p>
        </p:txBody>
      </p:sp>
      <p:sp>
        <p:nvSpPr>
          <p:cNvPr id="9220" name="Text Box 5">
            <a:extLst>
              <a:ext uri="{FF2B5EF4-FFF2-40B4-BE49-F238E27FC236}">
                <a16:creationId xmlns:a16="http://schemas.microsoft.com/office/drawing/2014/main" id="{E526AE43-74B5-4DA2-B581-22E45B0E997C}"/>
              </a:ext>
            </a:extLst>
          </p:cNvPr>
          <p:cNvSpPr txBox="1">
            <a:spLocks noChangeArrowheads="1"/>
          </p:cNvSpPr>
          <p:nvPr/>
        </p:nvSpPr>
        <p:spPr bwMode="auto">
          <a:xfrm>
            <a:off x="534988" y="468313"/>
            <a:ext cx="2525712" cy="52387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2800">
                <a:solidFill>
                  <a:schemeClr val="bg1"/>
                </a:solidFill>
                <a:latin typeface="HGSｺﾞｼｯｸE" panose="020B0900000000000000" pitchFamily="50" charset="-128"/>
                <a:ea typeface="HGSｺﾞｼｯｸE" panose="020B0900000000000000" pitchFamily="50" charset="-128"/>
              </a:rPr>
              <a:t> 共鳴励起とは</a:t>
            </a:r>
            <a:endParaRPr lang="en-US" altLang="ja-JP" sz="2800">
              <a:solidFill>
                <a:schemeClr val="bg1"/>
              </a:solidFill>
              <a:latin typeface="HGSｺﾞｼｯｸE" panose="020B0900000000000000" pitchFamily="50" charset="-128"/>
              <a:ea typeface="HGSｺﾞｼｯｸE" panose="020B0900000000000000" pitchFamily="50" charset="-128"/>
            </a:endParaRPr>
          </a:p>
        </p:txBody>
      </p:sp>
      <p:sp>
        <p:nvSpPr>
          <p:cNvPr id="9221" name="Line 6">
            <a:extLst>
              <a:ext uri="{FF2B5EF4-FFF2-40B4-BE49-F238E27FC236}">
                <a16:creationId xmlns:a16="http://schemas.microsoft.com/office/drawing/2014/main" id="{E9FD29AF-D13F-435D-B2FD-84FFC2CA13AF}"/>
              </a:ext>
            </a:extLst>
          </p:cNvPr>
          <p:cNvSpPr>
            <a:spLocks noChangeShapeType="1"/>
          </p:cNvSpPr>
          <p:nvPr/>
        </p:nvSpPr>
        <p:spPr bwMode="auto">
          <a:xfrm flipH="1">
            <a:off x="4437063" y="1731963"/>
            <a:ext cx="12700" cy="2890837"/>
          </a:xfrm>
          <a:prstGeom prst="line">
            <a:avLst/>
          </a:prstGeom>
          <a:noFill/>
          <a:ln w="50800">
            <a:solidFill>
              <a:srgbClr val="00E4DF"/>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19469" name="Text Box 13">
            <a:extLst>
              <a:ext uri="{FF2B5EF4-FFF2-40B4-BE49-F238E27FC236}">
                <a16:creationId xmlns:a16="http://schemas.microsoft.com/office/drawing/2014/main" id="{F8A326DF-F0C8-4A66-A73F-829D4EF73ED8}"/>
              </a:ext>
            </a:extLst>
          </p:cNvPr>
          <p:cNvSpPr txBox="1">
            <a:spLocks noChangeArrowheads="1"/>
          </p:cNvSpPr>
          <p:nvPr/>
        </p:nvSpPr>
        <p:spPr bwMode="auto">
          <a:xfrm>
            <a:off x="4716463" y="2309813"/>
            <a:ext cx="71913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600" b="1">
                <a:solidFill>
                  <a:srgbClr val="FF4791"/>
                </a:solidFill>
              </a:rPr>
              <a:t>Ｓ 極</a:t>
            </a:r>
          </a:p>
        </p:txBody>
      </p:sp>
      <p:sp>
        <p:nvSpPr>
          <p:cNvPr id="19470" name="Oval 14">
            <a:extLst>
              <a:ext uri="{FF2B5EF4-FFF2-40B4-BE49-F238E27FC236}">
                <a16:creationId xmlns:a16="http://schemas.microsoft.com/office/drawing/2014/main" id="{685ABB35-611F-4737-9F7B-0C0A75AC3841}"/>
              </a:ext>
            </a:extLst>
          </p:cNvPr>
          <p:cNvSpPr>
            <a:spLocks noChangeArrowheads="1"/>
          </p:cNvSpPr>
          <p:nvPr/>
        </p:nvSpPr>
        <p:spPr bwMode="auto">
          <a:xfrm>
            <a:off x="5219700" y="1662113"/>
            <a:ext cx="1008063" cy="1006475"/>
          </a:xfrm>
          <a:prstGeom prst="ellipse">
            <a:avLst/>
          </a:prstGeom>
          <a:gradFill rotWithShape="1">
            <a:gsLst>
              <a:gs pos="0">
                <a:srgbClr val="FFFFFF"/>
              </a:gs>
              <a:gs pos="100000">
                <a:srgbClr val="339966">
                  <a:alpha val="64998"/>
                </a:srgbClr>
              </a:gs>
            </a:gsLst>
            <a:path path="shape">
              <a:fillToRect l="50000" t="50000" r="50000" b="50000"/>
            </a:path>
          </a:gra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474" name="Text Box 18">
            <a:extLst>
              <a:ext uri="{FF2B5EF4-FFF2-40B4-BE49-F238E27FC236}">
                <a16:creationId xmlns:a16="http://schemas.microsoft.com/office/drawing/2014/main" id="{FF743EC9-CFF0-4C4E-BD3A-3A4609015844}"/>
              </a:ext>
            </a:extLst>
          </p:cNvPr>
          <p:cNvSpPr txBox="1">
            <a:spLocks noChangeArrowheads="1"/>
          </p:cNvSpPr>
          <p:nvPr/>
        </p:nvSpPr>
        <p:spPr bwMode="auto">
          <a:xfrm>
            <a:off x="6227763" y="1731963"/>
            <a:ext cx="64928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600" b="1">
                <a:solidFill>
                  <a:srgbClr val="5454C6"/>
                </a:solidFill>
              </a:rPr>
              <a:t>Ｎ 極</a:t>
            </a:r>
          </a:p>
        </p:txBody>
      </p:sp>
      <p:sp>
        <p:nvSpPr>
          <p:cNvPr id="9225" name="Text Box 19">
            <a:extLst>
              <a:ext uri="{FF2B5EF4-FFF2-40B4-BE49-F238E27FC236}">
                <a16:creationId xmlns:a16="http://schemas.microsoft.com/office/drawing/2014/main" id="{BE4587C6-9723-421C-9C09-367082B59DA7}"/>
              </a:ext>
            </a:extLst>
          </p:cNvPr>
          <p:cNvSpPr txBox="1">
            <a:spLocks noChangeArrowheads="1"/>
          </p:cNvSpPr>
          <p:nvPr/>
        </p:nvSpPr>
        <p:spPr bwMode="auto">
          <a:xfrm>
            <a:off x="684213" y="5786438"/>
            <a:ext cx="30241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b="1" dirty="0">
                <a:solidFill>
                  <a:schemeClr val="bg1"/>
                </a:solidFill>
                <a:latin typeface="HGSｺﾞｼｯｸE" panose="020B0900000000000000" pitchFamily="50" charset="-128"/>
                <a:ea typeface="HGSｺﾞｼｯｸE" panose="020B0900000000000000" pitchFamily="50" charset="-128"/>
                <a:cs typeface="Times New Roman" panose="02020603050405020304" pitchFamily="18" charset="0"/>
              </a:rPr>
              <a:t>共鳴周波数</a:t>
            </a:r>
            <a:r>
              <a:rPr lang="ja-JP" altLang="en-US" sz="18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　</a:t>
            </a:r>
            <a:r>
              <a:rPr lang="ja-JP" altLang="en-US" sz="24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 </a:t>
            </a:r>
            <a:r>
              <a:rPr lang="en-US" altLang="ja-JP" sz="2400" i="1"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f</a:t>
            </a:r>
            <a:r>
              <a:rPr lang="en-US" altLang="ja-JP" sz="2400" b="1" i="1"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 </a:t>
            </a:r>
            <a:r>
              <a:rPr lang="en-US" altLang="ja-JP" sz="2400" b="1"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a:t>
            </a:r>
            <a:r>
              <a:rPr lang="ja-JP" altLang="en-US" sz="2400" b="1"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 </a:t>
            </a:r>
            <a:r>
              <a:rPr lang="en-US" altLang="ja-JP" sz="2400" b="1"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γ </a:t>
            </a:r>
            <a:r>
              <a:rPr lang="en-US" altLang="ja-JP" sz="2400" b="1" i="1"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B</a:t>
            </a:r>
            <a:r>
              <a:rPr lang="en-US" altLang="ja-JP" sz="2400" baseline="-250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0</a:t>
            </a:r>
            <a:endParaRPr lang="ja-JP" altLang="en-US" sz="2400" baseline="-250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endParaRPr>
          </a:p>
        </p:txBody>
      </p:sp>
      <p:sp>
        <p:nvSpPr>
          <p:cNvPr id="19478" name="Line 22">
            <a:extLst>
              <a:ext uri="{FF2B5EF4-FFF2-40B4-BE49-F238E27FC236}">
                <a16:creationId xmlns:a16="http://schemas.microsoft.com/office/drawing/2014/main" id="{61106764-2051-4A4E-A321-EB6A39364861}"/>
              </a:ext>
            </a:extLst>
          </p:cNvPr>
          <p:cNvSpPr>
            <a:spLocks noChangeShapeType="1"/>
          </p:cNvSpPr>
          <p:nvPr/>
        </p:nvSpPr>
        <p:spPr bwMode="auto">
          <a:xfrm>
            <a:off x="4859338" y="3167063"/>
            <a:ext cx="1728787" cy="1733550"/>
          </a:xfrm>
          <a:prstGeom prst="line">
            <a:avLst/>
          </a:prstGeom>
          <a:noFill/>
          <a:ln w="254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endParaRPr lang="ja-JP" altLang="en-US"/>
          </a:p>
        </p:txBody>
      </p:sp>
      <p:sp>
        <p:nvSpPr>
          <p:cNvPr id="19477" name="Oval 21">
            <a:extLst>
              <a:ext uri="{FF2B5EF4-FFF2-40B4-BE49-F238E27FC236}">
                <a16:creationId xmlns:a16="http://schemas.microsoft.com/office/drawing/2014/main" id="{14A5B094-3C9A-4839-A439-B15604D2F483}"/>
              </a:ext>
            </a:extLst>
          </p:cNvPr>
          <p:cNvSpPr>
            <a:spLocks noChangeArrowheads="1"/>
          </p:cNvSpPr>
          <p:nvPr/>
        </p:nvSpPr>
        <p:spPr bwMode="auto">
          <a:xfrm>
            <a:off x="5219700" y="3462338"/>
            <a:ext cx="1008063" cy="1006475"/>
          </a:xfrm>
          <a:prstGeom prst="ellipse">
            <a:avLst/>
          </a:prstGeom>
          <a:gradFill rotWithShape="1">
            <a:gsLst>
              <a:gs pos="0">
                <a:srgbClr val="FFFFFF"/>
              </a:gs>
              <a:gs pos="100000">
                <a:srgbClr val="339966">
                  <a:alpha val="64998"/>
                </a:srgbClr>
              </a:gs>
            </a:gsLst>
            <a:path path="shape">
              <a:fillToRect l="50000" t="50000" r="50000" b="50000"/>
            </a:path>
          </a:gra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479" name="Text Box 23">
            <a:extLst>
              <a:ext uri="{FF2B5EF4-FFF2-40B4-BE49-F238E27FC236}">
                <a16:creationId xmlns:a16="http://schemas.microsoft.com/office/drawing/2014/main" id="{EE392DAB-2B57-4C21-8638-0483BCD0BF66}"/>
              </a:ext>
            </a:extLst>
          </p:cNvPr>
          <p:cNvSpPr txBox="1">
            <a:spLocks noChangeArrowheads="1"/>
          </p:cNvSpPr>
          <p:nvPr/>
        </p:nvSpPr>
        <p:spPr bwMode="auto">
          <a:xfrm>
            <a:off x="4643438" y="3532188"/>
            <a:ext cx="71913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600" b="1">
                <a:solidFill>
                  <a:srgbClr val="FF4791"/>
                </a:solidFill>
              </a:rPr>
              <a:t>Ｓ 極</a:t>
            </a:r>
          </a:p>
        </p:txBody>
      </p:sp>
      <p:sp>
        <p:nvSpPr>
          <p:cNvPr id="19480" name="Text Box 24">
            <a:extLst>
              <a:ext uri="{FF2B5EF4-FFF2-40B4-BE49-F238E27FC236}">
                <a16:creationId xmlns:a16="http://schemas.microsoft.com/office/drawing/2014/main" id="{46EBB70D-0245-4159-B80F-7827A9974C34}"/>
              </a:ext>
            </a:extLst>
          </p:cNvPr>
          <p:cNvSpPr txBox="1">
            <a:spLocks noChangeArrowheads="1"/>
          </p:cNvSpPr>
          <p:nvPr/>
        </p:nvSpPr>
        <p:spPr bwMode="auto">
          <a:xfrm>
            <a:off x="6300788" y="4037013"/>
            <a:ext cx="6477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600" b="1">
                <a:solidFill>
                  <a:srgbClr val="5454C6"/>
                </a:solidFill>
              </a:rPr>
              <a:t>Ｎ 極</a:t>
            </a:r>
          </a:p>
        </p:txBody>
      </p:sp>
      <p:sp>
        <p:nvSpPr>
          <p:cNvPr id="19482" name="Text Box 26">
            <a:extLst>
              <a:ext uri="{FF2B5EF4-FFF2-40B4-BE49-F238E27FC236}">
                <a16:creationId xmlns:a16="http://schemas.microsoft.com/office/drawing/2014/main" id="{AD92568C-0EEF-4CBE-BE4B-7C241BDCEAC2}"/>
              </a:ext>
            </a:extLst>
          </p:cNvPr>
          <p:cNvSpPr txBox="1">
            <a:spLocks noChangeArrowheads="1"/>
          </p:cNvSpPr>
          <p:nvPr/>
        </p:nvSpPr>
        <p:spPr bwMode="auto">
          <a:xfrm>
            <a:off x="5724525" y="725488"/>
            <a:ext cx="18002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2400" b="1">
                <a:solidFill>
                  <a:schemeClr val="bg1"/>
                </a:solidFill>
                <a:latin typeface="HGSｺﾞｼｯｸE" panose="020B0900000000000000" pitchFamily="50" charset="-128"/>
                <a:ea typeface="HGSｺﾞｼｯｸE" panose="020B0900000000000000" pitchFamily="50" charset="-128"/>
              </a:rPr>
              <a:t>基底状態</a:t>
            </a:r>
          </a:p>
        </p:txBody>
      </p:sp>
      <p:sp>
        <p:nvSpPr>
          <p:cNvPr id="19483" name="Text Box 27">
            <a:extLst>
              <a:ext uri="{FF2B5EF4-FFF2-40B4-BE49-F238E27FC236}">
                <a16:creationId xmlns:a16="http://schemas.microsoft.com/office/drawing/2014/main" id="{1841E542-36B0-458E-8FE6-A18C4160DBC1}"/>
              </a:ext>
            </a:extLst>
          </p:cNvPr>
          <p:cNvSpPr txBox="1">
            <a:spLocks noChangeArrowheads="1"/>
          </p:cNvSpPr>
          <p:nvPr/>
        </p:nvSpPr>
        <p:spPr bwMode="auto">
          <a:xfrm>
            <a:off x="5868988" y="5365750"/>
            <a:ext cx="17287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2000" b="1">
                <a:solidFill>
                  <a:schemeClr val="bg1"/>
                </a:solidFill>
                <a:latin typeface="HGSｺﾞｼｯｸE" panose="020B0900000000000000" pitchFamily="50" charset="-128"/>
                <a:ea typeface="HGSｺﾞｼｯｸE" panose="020B0900000000000000" pitchFamily="50" charset="-128"/>
              </a:rPr>
              <a:t>励起状態</a:t>
            </a:r>
          </a:p>
        </p:txBody>
      </p:sp>
      <p:graphicFrame>
        <p:nvGraphicFramePr>
          <p:cNvPr id="19486" name="Object 30">
            <a:extLst>
              <a:ext uri="{FF2B5EF4-FFF2-40B4-BE49-F238E27FC236}">
                <a16:creationId xmlns:a16="http://schemas.microsoft.com/office/drawing/2014/main" id="{8E8DF3FF-3390-436D-9B42-3F31BC7749D1}"/>
              </a:ext>
            </a:extLst>
          </p:cNvPr>
          <p:cNvGraphicFramePr>
            <a:graphicFrameLocks noChangeAspect="1"/>
          </p:cNvGraphicFramePr>
          <p:nvPr/>
        </p:nvGraphicFramePr>
        <p:xfrm>
          <a:off x="1487488" y="2827338"/>
          <a:ext cx="1584325" cy="649287"/>
        </p:xfrm>
        <a:graphic>
          <a:graphicData uri="http://schemas.openxmlformats.org/presentationml/2006/ole">
            <mc:AlternateContent xmlns:mc="http://schemas.openxmlformats.org/markup-compatibility/2006">
              <mc:Choice xmlns:v="urn:schemas-microsoft-com:vml" Requires="v">
                <p:oleObj spid="_x0000_s9276" name="Photo Editor 写真" r:id="rId7" imgW="2657846" imgH="1657581" progId="MSPhotoEd.3">
                  <p:embed/>
                </p:oleObj>
              </mc:Choice>
              <mc:Fallback>
                <p:oleObj name="Photo Editor 写真" r:id="rId7" imgW="2657846" imgH="1657581" progId="MSPhotoEd.3">
                  <p:embed/>
                  <p:pic>
                    <p:nvPicPr>
                      <p:cNvPr id="0" name="Object 3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87488" y="2827338"/>
                        <a:ext cx="1584325" cy="649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490" name="Oval 34">
            <a:extLst>
              <a:ext uri="{FF2B5EF4-FFF2-40B4-BE49-F238E27FC236}">
                <a16:creationId xmlns:a16="http://schemas.microsoft.com/office/drawing/2014/main" id="{6BACB5C6-A337-41D4-B375-8C30211B66C8}"/>
              </a:ext>
            </a:extLst>
          </p:cNvPr>
          <p:cNvSpPr>
            <a:spLocks noChangeArrowheads="1"/>
          </p:cNvSpPr>
          <p:nvPr/>
        </p:nvSpPr>
        <p:spPr bwMode="auto">
          <a:xfrm>
            <a:off x="838200" y="2611438"/>
            <a:ext cx="360363" cy="936625"/>
          </a:xfrm>
          <a:prstGeom prst="ellipse">
            <a:avLst/>
          </a:prstGeom>
          <a:noFill/>
          <a:ln w="63500">
            <a:solidFill>
              <a:srgbClr val="FFFF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495" name="Oval 39">
            <a:extLst>
              <a:ext uri="{FF2B5EF4-FFF2-40B4-BE49-F238E27FC236}">
                <a16:creationId xmlns:a16="http://schemas.microsoft.com/office/drawing/2014/main" id="{1F2856AF-DE55-4A0A-ABC8-7AC9AC8A541C}"/>
              </a:ext>
            </a:extLst>
          </p:cNvPr>
          <p:cNvSpPr>
            <a:spLocks noChangeArrowheads="1"/>
          </p:cNvSpPr>
          <p:nvPr/>
        </p:nvSpPr>
        <p:spPr bwMode="auto">
          <a:xfrm>
            <a:off x="1054100" y="3476625"/>
            <a:ext cx="71438" cy="73025"/>
          </a:xfrm>
          <a:prstGeom prst="ellipse">
            <a:avLst/>
          </a:prstGeom>
          <a:solidFill>
            <a:srgbClr val="FFFF99"/>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9237" name="Freeform 42">
            <a:extLst>
              <a:ext uri="{FF2B5EF4-FFF2-40B4-BE49-F238E27FC236}">
                <a16:creationId xmlns:a16="http://schemas.microsoft.com/office/drawing/2014/main" id="{DF8FA2E7-DB8D-4595-9161-355A3C17B79C}"/>
              </a:ext>
            </a:extLst>
          </p:cNvPr>
          <p:cNvSpPr>
            <a:spLocks/>
          </p:cNvSpPr>
          <p:nvPr/>
        </p:nvSpPr>
        <p:spPr bwMode="auto">
          <a:xfrm>
            <a:off x="933450" y="3473450"/>
            <a:ext cx="185738" cy="196850"/>
          </a:xfrm>
          <a:custGeom>
            <a:avLst/>
            <a:gdLst>
              <a:gd name="T0" fmla="*/ 2147483646 w 117"/>
              <a:gd name="T1" fmla="*/ 0 h 124"/>
              <a:gd name="T2" fmla="*/ 2147483646 w 117"/>
              <a:gd name="T3" fmla="*/ 2147483646 h 124"/>
              <a:gd name="T4" fmla="*/ 2147483646 w 117"/>
              <a:gd name="T5" fmla="*/ 2147483646 h 124"/>
              <a:gd name="T6" fmla="*/ 2147483646 w 117"/>
              <a:gd name="T7" fmla="*/ 2147483646 h 124"/>
              <a:gd name="T8" fmla="*/ 2147483646 w 117"/>
              <a:gd name="T9" fmla="*/ 2147483646 h 124"/>
              <a:gd name="T10" fmla="*/ 2147483646 w 117"/>
              <a:gd name="T11" fmla="*/ 2147483646 h 124"/>
              <a:gd name="T12" fmla="*/ 2147483646 w 117"/>
              <a:gd name="T13" fmla="*/ 2147483646 h 124"/>
              <a:gd name="T14" fmla="*/ 2147483646 w 117"/>
              <a:gd name="T15" fmla="*/ 2147483646 h 124"/>
              <a:gd name="T16" fmla="*/ 2147483646 w 117"/>
              <a:gd name="T17" fmla="*/ 2147483646 h 124"/>
              <a:gd name="T18" fmla="*/ 2147483646 w 117"/>
              <a:gd name="T19" fmla="*/ 2147483646 h 124"/>
              <a:gd name="T20" fmla="*/ 2147483646 w 117"/>
              <a:gd name="T21" fmla="*/ 2147483646 h 124"/>
              <a:gd name="T22" fmla="*/ 2147483646 w 117"/>
              <a:gd name="T23" fmla="*/ 2147483646 h 124"/>
              <a:gd name="T24" fmla="*/ 2147483646 w 117"/>
              <a:gd name="T25" fmla="*/ 0 h 1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7"/>
              <a:gd name="T40" fmla="*/ 0 h 124"/>
              <a:gd name="T41" fmla="*/ 117 w 117"/>
              <a:gd name="T42" fmla="*/ 124 h 12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7" h="124">
                <a:moveTo>
                  <a:pt x="42" y="0"/>
                </a:moveTo>
                <a:cubicBezTo>
                  <a:pt x="51" y="7"/>
                  <a:pt x="63" y="11"/>
                  <a:pt x="73" y="18"/>
                </a:cubicBezTo>
                <a:cubicBezTo>
                  <a:pt x="80" y="32"/>
                  <a:pt x="77" y="46"/>
                  <a:pt x="96" y="49"/>
                </a:cubicBezTo>
                <a:cubicBezTo>
                  <a:pt x="102" y="54"/>
                  <a:pt x="105" y="59"/>
                  <a:pt x="111" y="63"/>
                </a:cubicBezTo>
                <a:cubicBezTo>
                  <a:pt x="112" y="69"/>
                  <a:pt x="114" y="76"/>
                  <a:pt x="117" y="82"/>
                </a:cubicBezTo>
                <a:cubicBezTo>
                  <a:pt x="115" y="94"/>
                  <a:pt x="114" y="106"/>
                  <a:pt x="100" y="109"/>
                </a:cubicBezTo>
                <a:cubicBezTo>
                  <a:pt x="94" y="113"/>
                  <a:pt x="89" y="117"/>
                  <a:pt x="82" y="118"/>
                </a:cubicBezTo>
                <a:cubicBezTo>
                  <a:pt x="70" y="124"/>
                  <a:pt x="61" y="121"/>
                  <a:pt x="46" y="120"/>
                </a:cubicBezTo>
                <a:cubicBezTo>
                  <a:pt x="34" y="116"/>
                  <a:pt x="27" y="112"/>
                  <a:pt x="16" y="106"/>
                </a:cubicBezTo>
                <a:cubicBezTo>
                  <a:pt x="12" y="101"/>
                  <a:pt x="9" y="94"/>
                  <a:pt x="7" y="88"/>
                </a:cubicBezTo>
                <a:cubicBezTo>
                  <a:pt x="2" y="61"/>
                  <a:pt x="0" y="58"/>
                  <a:pt x="27" y="55"/>
                </a:cubicBezTo>
                <a:cubicBezTo>
                  <a:pt x="33" y="51"/>
                  <a:pt x="36" y="45"/>
                  <a:pt x="39" y="39"/>
                </a:cubicBezTo>
                <a:cubicBezTo>
                  <a:pt x="44" y="14"/>
                  <a:pt x="27" y="24"/>
                  <a:pt x="42" y="0"/>
                </a:cubicBezTo>
                <a:close/>
              </a:path>
            </a:pathLst>
          </a:custGeom>
          <a:solidFill>
            <a:schemeClr val="tx1"/>
          </a:solidFill>
          <a:ln w="9525">
            <a:solidFill>
              <a:schemeClr val="tx1"/>
            </a:solidFill>
            <a:round/>
            <a:headEnd/>
            <a:tailEnd/>
          </a:ln>
        </p:spPr>
        <p:txBody>
          <a:bodyPr/>
          <a:lstStyle/>
          <a:p>
            <a:endParaRPr lang="ja-JP" altLang="en-US"/>
          </a:p>
        </p:txBody>
      </p:sp>
      <p:sp>
        <p:nvSpPr>
          <p:cNvPr id="9238" name="Text Box 43">
            <a:extLst>
              <a:ext uri="{FF2B5EF4-FFF2-40B4-BE49-F238E27FC236}">
                <a16:creationId xmlns:a16="http://schemas.microsoft.com/office/drawing/2014/main" id="{A08ADE07-38EA-4CD9-A103-9D2346D16112}"/>
              </a:ext>
            </a:extLst>
          </p:cNvPr>
          <p:cNvSpPr txBox="1">
            <a:spLocks noChangeArrowheads="1"/>
          </p:cNvSpPr>
          <p:nvPr/>
        </p:nvSpPr>
        <p:spPr bwMode="auto">
          <a:xfrm>
            <a:off x="477838" y="3692525"/>
            <a:ext cx="29511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2000" dirty="0">
                <a:solidFill>
                  <a:srgbClr val="FFFF99"/>
                </a:solidFill>
                <a:latin typeface="HGSｺﾞｼｯｸE" panose="020B0900000000000000" pitchFamily="50" charset="-128"/>
                <a:ea typeface="HGSｺﾞｼｯｸE" panose="020B0900000000000000" pitchFamily="50" charset="-128"/>
              </a:rPr>
              <a:t>磁場 </a:t>
            </a:r>
            <a:r>
              <a:rPr lang="en-US" altLang="ja-JP" sz="2000" b="1" i="1" dirty="0">
                <a:solidFill>
                  <a:srgbClr val="FFFF99"/>
                </a:solidFill>
                <a:latin typeface="HGSｺﾞｼｯｸE" panose="020B0900000000000000" pitchFamily="50" charset="-128"/>
                <a:ea typeface="HGSｺﾞｼｯｸE" panose="020B0900000000000000" pitchFamily="50" charset="-128"/>
              </a:rPr>
              <a:t>B</a:t>
            </a:r>
            <a:r>
              <a:rPr lang="en-US" altLang="ja-JP" sz="2000" baseline="-25000" dirty="0">
                <a:solidFill>
                  <a:srgbClr val="FFFF99"/>
                </a:solidFill>
                <a:latin typeface="HGSｺﾞｼｯｸE" panose="020B0900000000000000" pitchFamily="50" charset="-128"/>
                <a:ea typeface="HGSｺﾞｼｯｸE" panose="020B0900000000000000" pitchFamily="50" charset="-128"/>
              </a:rPr>
              <a:t>0</a:t>
            </a:r>
            <a:r>
              <a:rPr lang="en-US" altLang="ja-JP" sz="2000" dirty="0">
                <a:solidFill>
                  <a:srgbClr val="FFFF99"/>
                </a:solidFill>
                <a:latin typeface="HGSｺﾞｼｯｸE" panose="020B0900000000000000" pitchFamily="50" charset="-128"/>
                <a:ea typeface="HGSｺﾞｼｯｸE" panose="020B0900000000000000" pitchFamily="50" charset="-128"/>
              </a:rPr>
              <a:t> </a:t>
            </a:r>
            <a:r>
              <a:rPr lang="ja-JP" altLang="en-US" sz="2000" dirty="0">
                <a:solidFill>
                  <a:srgbClr val="FFFF99"/>
                </a:solidFill>
                <a:latin typeface="HGSｺﾞｼｯｸE" panose="020B0900000000000000" pitchFamily="50" charset="-128"/>
                <a:ea typeface="HGSｺﾞｼｯｸE" panose="020B0900000000000000" pitchFamily="50" charset="-128"/>
              </a:rPr>
              <a:t>に垂直なコイル</a:t>
            </a:r>
          </a:p>
        </p:txBody>
      </p:sp>
      <p:sp>
        <p:nvSpPr>
          <p:cNvPr id="19501" name="Text Box 45">
            <a:extLst>
              <a:ext uri="{FF2B5EF4-FFF2-40B4-BE49-F238E27FC236}">
                <a16:creationId xmlns:a16="http://schemas.microsoft.com/office/drawing/2014/main" id="{9AFD88F9-9139-44E9-9E54-B3E6EED5624F}"/>
              </a:ext>
            </a:extLst>
          </p:cNvPr>
          <p:cNvSpPr txBox="1">
            <a:spLocks noChangeArrowheads="1"/>
          </p:cNvSpPr>
          <p:nvPr/>
        </p:nvSpPr>
        <p:spPr bwMode="auto">
          <a:xfrm>
            <a:off x="6731000" y="2262188"/>
            <a:ext cx="1945456"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pPr>
            <a:r>
              <a:rPr lang="ja-JP" altLang="en-US" sz="2000" dirty="0">
                <a:solidFill>
                  <a:schemeClr val="bg1"/>
                </a:solidFill>
                <a:latin typeface="HGSｺﾞｼｯｸE" panose="020B0900000000000000" pitchFamily="50" charset="-128"/>
                <a:ea typeface="HGSｺﾞｼｯｸE" panose="020B0900000000000000" pitchFamily="50" charset="-128"/>
              </a:rPr>
              <a:t>エネルギー差　　　　　   　　</a:t>
            </a:r>
            <a:r>
              <a:rPr lang="en-US" altLang="ja-JP" sz="2400" b="1" i="1"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E</a:t>
            </a:r>
            <a:r>
              <a:rPr lang="en-US" altLang="ja-JP" sz="24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 = </a:t>
            </a:r>
            <a:r>
              <a:rPr lang="en-US" altLang="ja-JP" sz="2400" b="1" i="1" dirty="0">
                <a:solidFill>
                  <a:schemeClr val="bg1"/>
                </a:solidFill>
                <a:latin typeface="Times New Roman" panose="02020603050405020304" pitchFamily="18" charset="0"/>
                <a:cs typeface="Times New Roman" panose="02020603050405020304" pitchFamily="18" charset="0"/>
              </a:rPr>
              <a:t>h </a:t>
            </a:r>
            <a:r>
              <a:rPr lang="en-US" altLang="ja-JP" sz="2400" i="1" dirty="0">
                <a:solidFill>
                  <a:schemeClr val="bg1"/>
                </a:solidFill>
                <a:latin typeface="Times New Roman" panose="02020603050405020304" pitchFamily="18" charset="0"/>
                <a:cs typeface="Times New Roman" panose="02020603050405020304" pitchFamily="18" charset="0"/>
              </a:rPr>
              <a:t>f</a:t>
            </a:r>
            <a:endParaRPr lang="en-US" altLang="ja-JP" sz="2400" dirty="0">
              <a:solidFill>
                <a:schemeClr val="bg1"/>
              </a:solidFill>
              <a:latin typeface="Times New Roman" panose="02020603050405020304" pitchFamily="18" charset="0"/>
              <a:cs typeface="Times New Roman" panose="02020603050405020304" pitchFamily="18" charset="0"/>
            </a:endParaRPr>
          </a:p>
        </p:txBody>
      </p:sp>
      <p:pic>
        <p:nvPicPr>
          <p:cNvPr id="19509" name="ding508.wav">
            <a:hlinkClick r:id="" action="ppaction://media"/>
            <a:extLst>
              <a:ext uri="{FF2B5EF4-FFF2-40B4-BE49-F238E27FC236}">
                <a16:creationId xmlns:a16="http://schemas.microsoft.com/office/drawing/2014/main" id="{F1CC709E-595A-4782-93A3-9A727CD45080}"/>
              </a:ext>
            </a:extLst>
          </p:cNvPr>
          <p:cNvPicPr>
            <a:picLocks noChangeAspect="1" noChangeArrowheads="1"/>
          </p:cNvPicPr>
          <p:nvPr>
            <a:audioFile r:link="rId3"/>
            <p:extLst>
              <p:ext uri="{DAA4B4D4-6D71-4841-9C94-3DE7FCFB9230}">
                <p14:media xmlns:p14="http://schemas.microsoft.com/office/powerpoint/2010/main" r:embed="rId2"/>
              </p:ext>
            </p:extLst>
          </p:nvPr>
        </p:nvPicPr>
        <p:blipFill>
          <a:blip r:embed="rId9">
            <a:extLst>
              <a:ext uri="{28A0092B-C50C-407E-A947-70E740481C1C}">
                <a14:useLocalDpi xmlns:a14="http://schemas.microsoft.com/office/drawing/2010/main" val="0"/>
              </a:ext>
            </a:extLst>
          </a:blip>
          <a:srcRect/>
          <a:stretch>
            <a:fillRect/>
          </a:stretch>
        </p:blipFill>
        <p:spPr bwMode="auto">
          <a:xfrm>
            <a:off x="1258888" y="7605713"/>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10" name="j011508.wav">
            <a:hlinkClick r:id="" action="ppaction://media"/>
            <a:extLst>
              <a:ext uri="{FF2B5EF4-FFF2-40B4-BE49-F238E27FC236}">
                <a16:creationId xmlns:a16="http://schemas.microsoft.com/office/drawing/2014/main" id="{0DA4DB86-0568-460E-B79D-A5D4653A2CE7}"/>
              </a:ext>
            </a:extLst>
          </p:cNvPr>
          <p:cNvPicPr>
            <a:picLocks noChangeAspect="1" noChangeArrowheads="1"/>
          </p:cNvPicPr>
          <p:nvPr>
            <a:audioFile r:link="rId5"/>
            <p:extLst>
              <p:ext uri="{DAA4B4D4-6D71-4841-9C94-3DE7FCFB9230}">
                <p14:media xmlns:p14="http://schemas.microsoft.com/office/powerpoint/2010/main" r:embed="rId4"/>
              </p:ext>
            </p:extLst>
          </p:nvPr>
        </p:nvPicPr>
        <p:blipFill>
          <a:blip r:embed="rId9">
            <a:extLst>
              <a:ext uri="{28A0092B-C50C-407E-A947-70E740481C1C}">
                <a14:useLocalDpi xmlns:a14="http://schemas.microsoft.com/office/drawing/2010/main" val="0"/>
              </a:ext>
            </a:extLst>
          </a:blip>
          <a:srcRect/>
          <a:stretch>
            <a:fillRect/>
          </a:stretch>
        </p:blipFill>
        <p:spPr bwMode="auto">
          <a:xfrm>
            <a:off x="2916238" y="7605713"/>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512" name="Text Box 56">
            <a:extLst>
              <a:ext uri="{FF2B5EF4-FFF2-40B4-BE49-F238E27FC236}">
                <a16:creationId xmlns:a16="http://schemas.microsoft.com/office/drawing/2014/main" id="{F04EF1A3-EFA8-413D-A89F-525B8B22D495}"/>
              </a:ext>
            </a:extLst>
          </p:cNvPr>
          <p:cNvSpPr txBox="1">
            <a:spLocks noChangeArrowheads="1"/>
          </p:cNvSpPr>
          <p:nvPr/>
        </p:nvSpPr>
        <p:spPr bwMode="auto">
          <a:xfrm>
            <a:off x="6227763" y="5000625"/>
            <a:ext cx="27368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200">
                <a:solidFill>
                  <a:schemeClr val="bg1"/>
                </a:solidFill>
                <a:latin typeface="HGSｺﾞｼｯｸE" panose="020B0900000000000000" pitchFamily="50" charset="-128"/>
                <a:ea typeface="HGSｺﾞｼｯｸE" panose="020B0900000000000000" pitchFamily="50" charset="-128"/>
              </a:rPr>
              <a:t>A. </a:t>
            </a:r>
            <a:r>
              <a:rPr lang="ja-JP" altLang="en-US" sz="1200">
                <a:solidFill>
                  <a:schemeClr val="bg1"/>
                </a:solidFill>
                <a:latin typeface="HGSｺﾞｼｯｸE" panose="020B0900000000000000" pitchFamily="50" charset="-128"/>
                <a:ea typeface="HGSｺﾞｼｯｸE" panose="020B0900000000000000" pitchFamily="50" charset="-128"/>
              </a:rPr>
              <a:t>アインシュタイン （</a:t>
            </a:r>
            <a:r>
              <a:rPr lang="en-US" altLang="ja-JP" sz="1200">
                <a:solidFill>
                  <a:schemeClr val="bg1"/>
                </a:solidFill>
                <a:latin typeface="HGSｺﾞｼｯｸE" panose="020B0900000000000000" pitchFamily="50" charset="-128"/>
                <a:ea typeface="HGSｺﾞｼｯｸE" panose="020B0900000000000000" pitchFamily="50" charset="-128"/>
              </a:rPr>
              <a:t>1879-1955</a:t>
            </a:r>
            <a:r>
              <a:rPr lang="ja-JP" altLang="en-US" sz="1200">
                <a:solidFill>
                  <a:schemeClr val="bg1"/>
                </a:solidFill>
                <a:latin typeface="HGSｺﾞｼｯｸE" panose="020B0900000000000000" pitchFamily="50" charset="-128"/>
                <a:ea typeface="HGSｺﾞｼｯｸE" panose="020B0900000000000000" pitchFamily="50" charset="-128"/>
              </a:rPr>
              <a:t>）</a:t>
            </a:r>
          </a:p>
        </p:txBody>
      </p:sp>
      <p:sp>
        <p:nvSpPr>
          <p:cNvPr id="28" name="Text Box 28">
            <a:extLst>
              <a:ext uri="{FF2B5EF4-FFF2-40B4-BE49-F238E27FC236}">
                <a16:creationId xmlns:a16="http://schemas.microsoft.com/office/drawing/2014/main" id="{B88F3205-D5C4-440A-B681-8701A4DB1089}"/>
              </a:ext>
            </a:extLst>
          </p:cNvPr>
          <p:cNvSpPr txBox="1">
            <a:spLocks noChangeArrowheads="1"/>
          </p:cNvSpPr>
          <p:nvPr/>
        </p:nvSpPr>
        <p:spPr bwMode="auto">
          <a:xfrm>
            <a:off x="285576" y="4617116"/>
            <a:ext cx="345774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eaLnBrk="1" hangingPunct="1">
              <a:spcBef>
                <a:spcPct val="50000"/>
              </a:spcBef>
              <a:buFontTx/>
              <a:buNone/>
            </a:pPr>
            <a:r>
              <a:rPr lang="ja-JP" altLang="en-US" sz="1800" dirty="0">
                <a:solidFill>
                  <a:schemeClr val="bg1"/>
                </a:solidFill>
                <a:latin typeface="HGSｺﾞｼｯｸE" panose="020B0900000000000000" pitchFamily="50" charset="-128"/>
                <a:ea typeface="HGSｺﾞｼｯｸE" panose="020B0900000000000000" pitchFamily="50" charset="-128"/>
              </a:rPr>
              <a:t>歳差運動に固有の周波数  </a:t>
            </a:r>
            <a:r>
              <a:rPr lang="en-US" altLang="ja-JP" sz="1800" i="1"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f</a:t>
            </a:r>
          </a:p>
          <a:p>
            <a:pPr eaLnBrk="1" hangingPunct="1">
              <a:spcBef>
                <a:spcPct val="50000"/>
              </a:spcBef>
              <a:buFontTx/>
              <a:buNone/>
            </a:pPr>
            <a:r>
              <a:rPr lang="ja-JP" altLang="en-US" sz="1800" dirty="0">
                <a:solidFill>
                  <a:schemeClr val="bg1"/>
                </a:solidFill>
                <a:latin typeface="HGSｺﾞｼｯｸE" panose="020B0900000000000000" pitchFamily="50" charset="-128"/>
                <a:ea typeface="HGSｺﾞｼｯｸE" panose="020B0900000000000000" pitchFamily="50" charset="-128"/>
              </a:rPr>
              <a:t>をもつ電磁波で励起されて反転</a:t>
            </a:r>
          </a:p>
        </p:txBody>
      </p:sp>
      <p:pic>
        <p:nvPicPr>
          <p:cNvPr id="4" name="図 3">
            <a:extLst>
              <a:ext uri="{FF2B5EF4-FFF2-40B4-BE49-F238E27FC236}">
                <a16:creationId xmlns:a16="http://schemas.microsoft.com/office/drawing/2014/main" id="{53074B3C-E87D-493F-87CA-0BBA821B3937}"/>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380312" y="3462338"/>
            <a:ext cx="1137450" cy="1385251"/>
          </a:xfrm>
          <a:prstGeom prst="rect">
            <a:avLst/>
          </a:prstGeom>
          <a:ln w="12700">
            <a:solidFill>
              <a:schemeClr val="bg1"/>
            </a:solidFill>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withEffect">
                                  <p:stCondLst>
                                    <p:cond delay="0"/>
                                  </p:stCondLst>
                                  <p:childTnLst>
                                    <p:set>
                                      <p:cBhvr>
                                        <p:cTn id="6" dur="1" fill="hold">
                                          <p:stCondLst>
                                            <p:cond delay="0"/>
                                          </p:stCondLst>
                                        </p:cTn>
                                        <p:tgtEl>
                                          <p:spTgt spid="19490"/>
                                        </p:tgtEl>
                                        <p:attrNameLst>
                                          <p:attrName>style.visibility</p:attrName>
                                        </p:attrNameLst>
                                      </p:cBhvr>
                                      <p:to>
                                        <p:strVal val="visible"/>
                                      </p:to>
                                    </p:set>
                                    <p:anim calcmode="lin" valueType="num">
                                      <p:cBhvr additive="base">
                                        <p:cTn id="7" dur="1000" fill="hold"/>
                                        <p:tgtEl>
                                          <p:spTgt spid="19490"/>
                                        </p:tgtEl>
                                        <p:attrNameLst>
                                          <p:attrName>ppt_x</p:attrName>
                                        </p:attrNameLst>
                                      </p:cBhvr>
                                      <p:tavLst>
                                        <p:tav tm="0">
                                          <p:val>
                                            <p:strVal val="0-#ppt_w/2"/>
                                          </p:val>
                                        </p:tav>
                                        <p:tav tm="100000">
                                          <p:val>
                                            <p:strVal val="#ppt_x"/>
                                          </p:val>
                                        </p:tav>
                                      </p:tavLst>
                                    </p:anim>
                                    <p:anim calcmode="lin" valueType="num">
                                      <p:cBhvr additive="base">
                                        <p:cTn id="8" dur="1000" fill="hold"/>
                                        <p:tgtEl>
                                          <p:spTgt spid="19490"/>
                                        </p:tgtEl>
                                        <p:attrNameLst>
                                          <p:attrName>ppt_y</p:attrName>
                                        </p:attrNameLst>
                                      </p:cBhvr>
                                      <p:tavLst>
                                        <p:tav tm="0">
                                          <p:val>
                                            <p:strVal val="0-#ppt_h/2"/>
                                          </p:val>
                                        </p:tav>
                                        <p:tav tm="100000">
                                          <p:val>
                                            <p:strVal val="#ppt_y"/>
                                          </p:val>
                                        </p:tav>
                                      </p:tavLst>
                                    </p:anim>
                                  </p:childTnLst>
                                </p:cTn>
                              </p:par>
                              <p:par>
                                <p:cTn id="9" presetID="10" presetClass="entr" presetSubtype="0" fill="hold" grpId="0" nodeType="withEffect">
                                  <p:stCondLst>
                                    <p:cond delay="500"/>
                                  </p:stCondLst>
                                  <p:childTnLst>
                                    <p:set>
                                      <p:cBhvr>
                                        <p:cTn id="10" dur="1" fill="hold">
                                          <p:stCondLst>
                                            <p:cond delay="0"/>
                                          </p:stCondLst>
                                        </p:cTn>
                                        <p:tgtEl>
                                          <p:spTgt spid="19495"/>
                                        </p:tgtEl>
                                        <p:attrNameLst>
                                          <p:attrName>style.visibility</p:attrName>
                                        </p:attrNameLst>
                                      </p:cBhvr>
                                      <p:to>
                                        <p:strVal val="visible"/>
                                      </p:to>
                                    </p:set>
                                    <p:animEffect transition="in" filter="fade">
                                      <p:cBhvr>
                                        <p:cTn id="11" dur="2000"/>
                                        <p:tgtEl>
                                          <p:spTgt spid="19495"/>
                                        </p:tgtEl>
                                      </p:cBhvr>
                                    </p:animEffect>
                                  </p:childTnLst>
                                </p:cTn>
                              </p:par>
                              <p:par>
                                <p:cTn id="12" presetID="1" presetClass="mediacall" presetSubtype="0" fill="hold" nodeType="withEffect">
                                  <p:stCondLst>
                                    <p:cond delay="1000"/>
                                  </p:stCondLst>
                                  <p:childTnLst>
                                    <p:cmd type="call" cmd="playFrom(0.0)">
                                      <p:cBhvr>
                                        <p:cTn id="13" dur="916" fill="hold"/>
                                        <p:tgtEl>
                                          <p:spTgt spid="19509"/>
                                        </p:tgtEl>
                                      </p:cBhvr>
                                    </p:cmd>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grpId="0" nodeType="clickEffect">
                                  <p:stCondLst>
                                    <p:cond delay="3000"/>
                                  </p:stCondLst>
                                  <p:childTnLst>
                                    <p:set>
                                      <p:cBhvr>
                                        <p:cTn id="17" dur="1" fill="hold">
                                          <p:stCondLst>
                                            <p:cond delay="0"/>
                                          </p:stCondLst>
                                        </p:cTn>
                                        <p:tgtEl>
                                          <p:spTgt spid="19477"/>
                                        </p:tgtEl>
                                        <p:attrNameLst>
                                          <p:attrName>style.visibility</p:attrName>
                                        </p:attrNameLst>
                                      </p:cBhvr>
                                      <p:to>
                                        <p:strVal val="visible"/>
                                      </p:to>
                                    </p:set>
                                    <p:animEffect transition="in" filter="fade">
                                      <p:cBhvr>
                                        <p:cTn id="18" dur="2000"/>
                                        <p:tgtEl>
                                          <p:spTgt spid="19477"/>
                                        </p:tgtEl>
                                      </p:cBhvr>
                                    </p:animEffect>
                                  </p:childTnLst>
                                </p:cTn>
                              </p:par>
                              <p:par>
                                <p:cTn id="19" presetID="21" presetClass="emph" presetSubtype="0" repeatCount="indefinite" fill="hold" grpId="1" nodeType="withEffect">
                                  <p:stCondLst>
                                    <p:cond delay="0"/>
                                  </p:stCondLst>
                                  <p:childTnLst>
                                    <p:animClr clrSpc="hsl" dir="cw">
                                      <p:cBhvr override="childStyle">
                                        <p:cTn id="20" dur="500" fill="hold"/>
                                        <p:tgtEl>
                                          <p:spTgt spid="19490"/>
                                        </p:tgtEl>
                                        <p:attrNameLst>
                                          <p:attrName>style.color</p:attrName>
                                        </p:attrNameLst>
                                      </p:cBhvr>
                                      <p:by>
                                        <p:hsl h="7200000" s="0" l="0"/>
                                      </p:by>
                                    </p:animClr>
                                    <p:animClr clrSpc="hsl" dir="cw">
                                      <p:cBhvr>
                                        <p:cTn id="21" dur="500" fill="hold"/>
                                        <p:tgtEl>
                                          <p:spTgt spid="19490"/>
                                        </p:tgtEl>
                                        <p:attrNameLst>
                                          <p:attrName>fillcolor</p:attrName>
                                        </p:attrNameLst>
                                      </p:cBhvr>
                                      <p:by>
                                        <p:hsl h="7200000" s="0" l="0"/>
                                      </p:by>
                                    </p:animClr>
                                    <p:animClr clrSpc="hsl" dir="cw">
                                      <p:cBhvr>
                                        <p:cTn id="22" dur="500" fill="hold"/>
                                        <p:tgtEl>
                                          <p:spTgt spid="19490"/>
                                        </p:tgtEl>
                                        <p:attrNameLst>
                                          <p:attrName>stroke.color</p:attrName>
                                        </p:attrNameLst>
                                      </p:cBhvr>
                                      <p:by>
                                        <p:hsl h="7200000" s="0" l="0"/>
                                      </p:by>
                                    </p:animClr>
                                    <p:set>
                                      <p:cBhvr>
                                        <p:cTn id="23" dur="500" fill="hold"/>
                                        <p:tgtEl>
                                          <p:spTgt spid="19490"/>
                                        </p:tgtEl>
                                        <p:attrNameLst>
                                          <p:attrName>fill.type</p:attrName>
                                        </p:attrNameLst>
                                      </p:cBhvr>
                                      <p:to>
                                        <p:strVal val="solid"/>
                                      </p:to>
                                    </p:set>
                                  </p:childTnLst>
                                </p:cTn>
                              </p:par>
                              <p:par>
                                <p:cTn id="24" presetID="10" presetClass="entr" presetSubtype="0" fill="hold" nodeType="withEffect">
                                  <p:stCondLst>
                                    <p:cond delay="3000"/>
                                  </p:stCondLst>
                                  <p:childTnLst>
                                    <p:set>
                                      <p:cBhvr>
                                        <p:cTn id="25" dur="1" fill="hold">
                                          <p:stCondLst>
                                            <p:cond delay="0"/>
                                          </p:stCondLst>
                                        </p:cTn>
                                        <p:tgtEl>
                                          <p:spTgt spid="19478"/>
                                        </p:tgtEl>
                                        <p:attrNameLst>
                                          <p:attrName>style.visibility</p:attrName>
                                        </p:attrNameLst>
                                      </p:cBhvr>
                                      <p:to>
                                        <p:strVal val="visible"/>
                                      </p:to>
                                    </p:set>
                                    <p:animEffect transition="in" filter="fade">
                                      <p:cBhvr>
                                        <p:cTn id="26" dur="2000"/>
                                        <p:tgtEl>
                                          <p:spTgt spid="19478"/>
                                        </p:tgtEl>
                                      </p:cBhvr>
                                    </p:animEffect>
                                  </p:childTnLst>
                                </p:cTn>
                              </p:par>
                              <p:par>
                                <p:cTn id="27" presetID="10" presetClass="entr" presetSubtype="0" fill="hold" grpId="0" nodeType="withEffect">
                                  <p:stCondLst>
                                    <p:cond delay="3000"/>
                                  </p:stCondLst>
                                  <p:childTnLst>
                                    <p:set>
                                      <p:cBhvr>
                                        <p:cTn id="28" dur="1" fill="hold">
                                          <p:stCondLst>
                                            <p:cond delay="0"/>
                                          </p:stCondLst>
                                        </p:cTn>
                                        <p:tgtEl>
                                          <p:spTgt spid="19479"/>
                                        </p:tgtEl>
                                        <p:attrNameLst>
                                          <p:attrName>style.visibility</p:attrName>
                                        </p:attrNameLst>
                                      </p:cBhvr>
                                      <p:to>
                                        <p:strVal val="visible"/>
                                      </p:to>
                                    </p:set>
                                    <p:animEffect transition="in" filter="fade">
                                      <p:cBhvr>
                                        <p:cTn id="29" dur="2000"/>
                                        <p:tgtEl>
                                          <p:spTgt spid="19479"/>
                                        </p:tgtEl>
                                      </p:cBhvr>
                                    </p:animEffect>
                                  </p:childTnLst>
                                </p:cTn>
                              </p:par>
                              <p:par>
                                <p:cTn id="30" presetID="10" presetClass="entr" presetSubtype="0" fill="hold" grpId="0" nodeType="withEffect">
                                  <p:stCondLst>
                                    <p:cond delay="3000"/>
                                  </p:stCondLst>
                                  <p:childTnLst>
                                    <p:set>
                                      <p:cBhvr>
                                        <p:cTn id="31" dur="1" fill="hold">
                                          <p:stCondLst>
                                            <p:cond delay="0"/>
                                          </p:stCondLst>
                                        </p:cTn>
                                        <p:tgtEl>
                                          <p:spTgt spid="19480"/>
                                        </p:tgtEl>
                                        <p:attrNameLst>
                                          <p:attrName>style.visibility</p:attrName>
                                        </p:attrNameLst>
                                      </p:cBhvr>
                                      <p:to>
                                        <p:strVal val="visible"/>
                                      </p:to>
                                    </p:set>
                                    <p:animEffect transition="in" filter="fade">
                                      <p:cBhvr>
                                        <p:cTn id="32" dur="2000"/>
                                        <p:tgtEl>
                                          <p:spTgt spid="19480"/>
                                        </p:tgtEl>
                                      </p:cBhvr>
                                    </p:animEffect>
                                  </p:childTnLst>
                                </p:cTn>
                              </p:par>
                              <p:par>
                                <p:cTn id="33" presetID="10" presetClass="entr" presetSubtype="0" fill="hold" grpId="0" nodeType="withEffect">
                                  <p:stCondLst>
                                    <p:cond delay="3000"/>
                                  </p:stCondLst>
                                  <p:childTnLst>
                                    <p:set>
                                      <p:cBhvr>
                                        <p:cTn id="34" dur="1" fill="hold">
                                          <p:stCondLst>
                                            <p:cond delay="0"/>
                                          </p:stCondLst>
                                        </p:cTn>
                                        <p:tgtEl>
                                          <p:spTgt spid="19483"/>
                                        </p:tgtEl>
                                        <p:attrNameLst>
                                          <p:attrName>style.visibility</p:attrName>
                                        </p:attrNameLst>
                                      </p:cBhvr>
                                      <p:to>
                                        <p:strVal val="visible"/>
                                      </p:to>
                                    </p:set>
                                    <p:animEffect transition="in" filter="fade">
                                      <p:cBhvr>
                                        <p:cTn id="35" dur="2000"/>
                                        <p:tgtEl>
                                          <p:spTgt spid="19483"/>
                                        </p:tgtEl>
                                      </p:cBhvr>
                                    </p:animEffect>
                                  </p:childTnLst>
                                </p:cTn>
                              </p:par>
                              <p:par>
                                <p:cTn id="36" presetID="9" presetClass="emph" presetSubtype="0" grpId="0" nodeType="withEffect">
                                  <p:stCondLst>
                                    <p:cond delay="2000"/>
                                  </p:stCondLst>
                                  <p:childTnLst>
                                    <p:set>
                                      <p:cBhvr rctx="PPT">
                                        <p:cTn id="37" dur="indefinite"/>
                                        <p:tgtEl>
                                          <p:spTgt spid="19470"/>
                                        </p:tgtEl>
                                        <p:attrNameLst>
                                          <p:attrName>style.opacity</p:attrName>
                                        </p:attrNameLst>
                                      </p:cBhvr>
                                      <p:to>
                                        <p:strVal val="0.5"/>
                                      </p:to>
                                    </p:set>
                                    <p:animEffect filter="image" prLst="opacity: 0.5">
                                      <p:cBhvr rctx="IE">
                                        <p:cTn id="38" dur="indefinite"/>
                                        <p:tgtEl>
                                          <p:spTgt spid="19470"/>
                                        </p:tgtEl>
                                      </p:cBhvr>
                                    </p:animEffect>
                                  </p:childTnLst>
                                </p:cTn>
                              </p:par>
                              <p:par>
                                <p:cTn id="39" presetID="9" presetClass="emph" presetSubtype="0" nodeType="withEffect">
                                  <p:stCondLst>
                                    <p:cond delay="0"/>
                                  </p:stCondLst>
                                  <p:childTnLst>
                                    <p:set>
                                      <p:cBhvr rctx="PPT">
                                        <p:cTn id="40" dur="indefinite"/>
                                        <p:tgtEl>
                                          <p:spTgt spid="19476"/>
                                        </p:tgtEl>
                                        <p:attrNameLst>
                                          <p:attrName>style.opacity</p:attrName>
                                        </p:attrNameLst>
                                      </p:cBhvr>
                                      <p:to>
                                        <p:strVal val="0.5"/>
                                      </p:to>
                                    </p:set>
                                    <p:animEffect filter="image" prLst="opacity: 0.5">
                                      <p:cBhvr rctx="IE">
                                        <p:cTn id="41" dur="indefinite"/>
                                        <p:tgtEl>
                                          <p:spTgt spid="19476"/>
                                        </p:tgtEl>
                                      </p:cBhvr>
                                    </p:animEffect>
                                  </p:childTnLst>
                                </p:cTn>
                              </p:par>
                              <p:par>
                                <p:cTn id="42" presetID="9" presetClass="emph" presetSubtype="0" grpId="0" nodeType="withEffect">
                                  <p:stCondLst>
                                    <p:cond delay="0"/>
                                  </p:stCondLst>
                                  <p:childTnLst>
                                    <p:set>
                                      <p:cBhvr rctx="PPT">
                                        <p:cTn id="43" dur="indefinite"/>
                                        <p:tgtEl>
                                          <p:spTgt spid="19482"/>
                                        </p:tgtEl>
                                        <p:attrNameLst>
                                          <p:attrName>style.opacity</p:attrName>
                                        </p:attrNameLst>
                                      </p:cBhvr>
                                      <p:to>
                                        <p:strVal val="0.5"/>
                                      </p:to>
                                    </p:set>
                                    <p:animEffect filter="image" prLst="opacity: 0.5">
                                      <p:cBhvr rctx="IE">
                                        <p:cTn id="44" dur="indefinite"/>
                                        <p:tgtEl>
                                          <p:spTgt spid="19482"/>
                                        </p:tgtEl>
                                      </p:cBhvr>
                                    </p:animEffect>
                                  </p:childTnLst>
                                </p:cTn>
                              </p:par>
                              <p:par>
                                <p:cTn id="45" presetID="9" presetClass="emph" presetSubtype="0" grpId="0" nodeType="withEffect">
                                  <p:stCondLst>
                                    <p:cond delay="0"/>
                                  </p:stCondLst>
                                  <p:childTnLst>
                                    <p:set>
                                      <p:cBhvr rctx="PPT">
                                        <p:cTn id="46" dur="indefinite"/>
                                        <p:tgtEl>
                                          <p:spTgt spid="19469"/>
                                        </p:tgtEl>
                                        <p:attrNameLst>
                                          <p:attrName>style.opacity</p:attrName>
                                        </p:attrNameLst>
                                      </p:cBhvr>
                                      <p:to>
                                        <p:strVal val="0.5"/>
                                      </p:to>
                                    </p:set>
                                    <p:animEffect filter="image" prLst="opacity: 0.5">
                                      <p:cBhvr rctx="IE">
                                        <p:cTn id="47" dur="indefinite"/>
                                        <p:tgtEl>
                                          <p:spTgt spid="19469"/>
                                        </p:tgtEl>
                                      </p:cBhvr>
                                    </p:animEffect>
                                  </p:childTnLst>
                                </p:cTn>
                              </p:par>
                              <p:par>
                                <p:cTn id="48" presetID="9" presetClass="emph" presetSubtype="0" grpId="0" nodeType="withEffect">
                                  <p:stCondLst>
                                    <p:cond delay="0"/>
                                  </p:stCondLst>
                                  <p:childTnLst>
                                    <p:set>
                                      <p:cBhvr rctx="PPT">
                                        <p:cTn id="49" dur="indefinite"/>
                                        <p:tgtEl>
                                          <p:spTgt spid="19474"/>
                                        </p:tgtEl>
                                        <p:attrNameLst>
                                          <p:attrName>style.opacity</p:attrName>
                                        </p:attrNameLst>
                                      </p:cBhvr>
                                      <p:to>
                                        <p:strVal val="0.5"/>
                                      </p:to>
                                    </p:set>
                                    <p:animEffect filter="image" prLst="opacity: 0.5">
                                      <p:cBhvr rctx="IE">
                                        <p:cTn id="50" dur="indefinite"/>
                                        <p:tgtEl>
                                          <p:spTgt spid="19474"/>
                                        </p:tgtEl>
                                      </p:cBhvr>
                                    </p:animEffect>
                                  </p:childTnLst>
                                </p:cTn>
                              </p:par>
                              <p:par>
                                <p:cTn id="51" presetID="22" presetClass="entr" presetSubtype="8" repeatCount="indefinite" fill="hold" nodeType="withEffect">
                                  <p:stCondLst>
                                    <p:cond delay="0"/>
                                  </p:stCondLst>
                                  <p:childTnLst>
                                    <p:set>
                                      <p:cBhvr>
                                        <p:cTn id="52" dur="1" fill="hold">
                                          <p:stCondLst>
                                            <p:cond delay="0"/>
                                          </p:stCondLst>
                                        </p:cTn>
                                        <p:tgtEl>
                                          <p:spTgt spid="19486"/>
                                        </p:tgtEl>
                                        <p:attrNameLst>
                                          <p:attrName>style.visibility</p:attrName>
                                        </p:attrNameLst>
                                      </p:cBhvr>
                                      <p:to>
                                        <p:strVal val="visible"/>
                                      </p:to>
                                    </p:set>
                                    <p:animEffect transition="in" filter="wipe(left)">
                                      <p:cBhvr>
                                        <p:cTn id="53" dur="2000"/>
                                        <p:tgtEl>
                                          <p:spTgt spid="19486"/>
                                        </p:tgtEl>
                                      </p:cBhvr>
                                    </p:animEffect>
                                  </p:childTnLst>
                                </p:cTn>
                              </p:par>
                              <p:par>
                                <p:cTn id="54" presetID="53" presetClass="entr" presetSubtype="0" fill="hold" grpId="0" nodeType="withEffect">
                                  <p:stCondLst>
                                    <p:cond delay="0"/>
                                  </p:stCondLst>
                                  <p:childTnLst>
                                    <p:set>
                                      <p:cBhvr>
                                        <p:cTn id="55" dur="1" fill="hold">
                                          <p:stCondLst>
                                            <p:cond delay="0"/>
                                          </p:stCondLst>
                                        </p:cTn>
                                        <p:tgtEl>
                                          <p:spTgt spid="19501"/>
                                        </p:tgtEl>
                                        <p:attrNameLst>
                                          <p:attrName>style.visibility</p:attrName>
                                        </p:attrNameLst>
                                      </p:cBhvr>
                                      <p:to>
                                        <p:strVal val="visible"/>
                                      </p:to>
                                    </p:set>
                                    <p:anim calcmode="lin" valueType="num">
                                      <p:cBhvr>
                                        <p:cTn id="56" dur="5000" fill="hold"/>
                                        <p:tgtEl>
                                          <p:spTgt spid="19501"/>
                                        </p:tgtEl>
                                        <p:attrNameLst>
                                          <p:attrName>ppt_w</p:attrName>
                                        </p:attrNameLst>
                                      </p:cBhvr>
                                      <p:tavLst>
                                        <p:tav tm="0">
                                          <p:val>
                                            <p:fltVal val="0"/>
                                          </p:val>
                                        </p:tav>
                                        <p:tav tm="100000">
                                          <p:val>
                                            <p:strVal val="#ppt_w"/>
                                          </p:val>
                                        </p:tav>
                                      </p:tavLst>
                                    </p:anim>
                                    <p:anim calcmode="lin" valueType="num">
                                      <p:cBhvr>
                                        <p:cTn id="57" dur="5000" fill="hold"/>
                                        <p:tgtEl>
                                          <p:spTgt spid="19501"/>
                                        </p:tgtEl>
                                        <p:attrNameLst>
                                          <p:attrName>ppt_h</p:attrName>
                                        </p:attrNameLst>
                                      </p:cBhvr>
                                      <p:tavLst>
                                        <p:tav tm="0">
                                          <p:val>
                                            <p:fltVal val="0"/>
                                          </p:val>
                                        </p:tav>
                                        <p:tav tm="100000">
                                          <p:val>
                                            <p:strVal val="#ppt_h"/>
                                          </p:val>
                                        </p:tav>
                                      </p:tavLst>
                                    </p:anim>
                                    <p:animEffect transition="in" filter="fade">
                                      <p:cBhvr>
                                        <p:cTn id="58" dur="5000"/>
                                        <p:tgtEl>
                                          <p:spTgt spid="19501"/>
                                        </p:tgtEl>
                                      </p:cBhvr>
                                    </p:animEffect>
                                  </p:childTnLst>
                                </p:cTn>
                              </p:par>
                              <p:par>
                                <p:cTn id="59" presetID="1" presetClass="mediacall" presetSubtype="0" fill="hold" nodeType="withEffect">
                                  <p:stCondLst>
                                    <p:cond delay="0"/>
                                  </p:stCondLst>
                                  <p:childTnLst>
                                    <p:cmd type="call" cmd="playFrom(0.0)">
                                      <p:cBhvr>
                                        <p:cTn id="60" dur="1" fill="hold"/>
                                        <p:tgtEl>
                                          <p:spTgt spid="19510"/>
                                        </p:tgtEl>
                                      </p:cBhvr>
                                    </p:cmd>
                                  </p:childTnLst>
                                </p:cTn>
                              </p:par>
                              <p:par>
                                <p:cTn id="61" presetID="10" presetClass="entr" presetSubtype="0" fill="hold" grpId="0" nodeType="withEffect">
                                  <p:stCondLst>
                                    <p:cond delay="3000"/>
                                  </p:stCondLst>
                                  <p:childTnLst>
                                    <p:set>
                                      <p:cBhvr>
                                        <p:cTn id="62" dur="1" fill="hold">
                                          <p:stCondLst>
                                            <p:cond delay="0"/>
                                          </p:stCondLst>
                                        </p:cTn>
                                        <p:tgtEl>
                                          <p:spTgt spid="19512"/>
                                        </p:tgtEl>
                                        <p:attrNameLst>
                                          <p:attrName>style.visibility</p:attrName>
                                        </p:attrNameLst>
                                      </p:cBhvr>
                                      <p:to>
                                        <p:strVal val="visible"/>
                                      </p:to>
                                    </p:set>
                                    <p:animEffect transition="in" filter="fade">
                                      <p:cBhvr>
                                        <p:cTn id="63" dur="2000"/>
                                        <p:tgtEl>
                                          <p:spTgt spid="19512"/>
                                        </p:tgtEl>
                                      </p:cBhvr>
                                    </p:animEffect>
                                  </p:childTnLst>
                                </p:cTn>
                              </p:par>
                              <p:par>
                                <p:cTn id="64" presetID="10" presetClass="entr" presetSubtype="0" fill="hold" nodeType="withEffect">
                                  <p:stCondLst>
                                    <p:cond delay="3000"/>
                                  </p:stCondLst>
                                  <p:childTnLst>
                                    <p:set>
                                      <p:cBhvr>
                                        <p:cTn id="65" dur="1" fill="hold">
                                          <p:stCondLst>
                                            <p:cond delay="0"/>
                                          </p:stCondLst>
                                        </p:cTn>
                                        <p:tgtEl>
                                          <p:spTgt spid="4"/>
                                        </p:tgtEl>
                                        <p:attrNameLst>
                                          <p:attrName>style.visibility</p:attrName>
                                        </p:attrNameLst>
                                      </p:cBhvr>
                                      <p:to>
                                        <p:strVal val="visible"/>
                                      </p:to>
                                    </p:set>
                                    <p:animEffect transition="in" filter="fade">
                                      <p:cBhvr>
                                        <p:cTn id="66"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67" fill="hold" display="0">
                  <p:stCondLst>
                    <p:cond delay="indefinite"/>
                  </p:stCondLst>
                  <p:endCondLst>
                    <p:cond evt="onNext" delay="0">
                      <p:tgtEl>
                        <p:sldTgt/>
                      </p:tgtEl>
                    </p:cond>
                    <p:cond evt="onPrev" delay="0">
                      <p:tgtEl>
                        <p:sldTgt/>
                      </p:tgtEl>
                    </p:cond>
                    <p:cond evt="onStopAudio" delay="0">
                      <p:tgtEl>
                        <p:sldTgt/>
                      </p:tgtEl>
                    </p:cond>
                  </p:endCondLst>
                </p:cTn>
                <p:tgtEl>
                  <p:spTgt spid="19509"/>
                </p:tgtEl>
              </p:cMediaNode>
            </p:audio>
            <p:audio>
              <p:cMediaNode>
                <p:cTn id="68" repeatCount="indefinite" fill="hold" display="0">
                  <p:stCondLst>
                    <p:cond delay="indefinite"/>
                  </p:stCondLst>
                  <p:endCondLst>
                    <p:cond evt="onPrev" delay="0">
                      <p:tgtEl>
                        <p:sldTgt/>
                      </p:tgtEl>
                    </p:cond>
                    <p:cond evt="onStopAudio" delay="0">
                      <p:tgtEl>
                        <p:sldTgt/>
                      </p:tgtEl>
                    </p:cond>
                  </p:endCondLst>
                </p:cTn>
                <p:tgtEl>
                  <p:spTgt spid="19510"/>
                </p:tgtEl>
              </p:cMediaNode>
            </p:audio>
          </p:childTnLst>
        </p:cTn>
      </p:par>
    </p:tnLst>
    <p:bldLst>
      <p:bldP spid="19469" grpId="0"/>
      <p:bldP spid="19470" grpId="0" animBg="1"/>
      <p:bldP spid="19474" grpId="0"/>
      <p:bldP spid="19477" grpId="0" animBg="1"/>
      <p:bldP spid="19479" grpId="0"/>
      <p:bldP spid="19480" grpId="0"/>
      <p:bldP spid="19482" grpId="0"/>
      <p:bldP spid="19483" grpId="0"/>
      <p:bldP spid="19490" grpId="0" animBg="1"/>
      <p:bldP spid="19490" grpId="1" animBg="1"/>
      <p:bldP spid="19495" grpId="0" animBg="1"/>
      <p:bldP spid="19501" grpId="0"/>
      <p:bldP spid="1951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10242" name="Object 65">
            <a:extLst>
              <a:ext uri="{FF2B5EF4-FFF2-40B4-BE49-F238E27FC236}">
                <a16:creationId xmlns:a16="http://schemas.microsoft.com/office/drawing/2014/main" id="{8E8945FC-FC14-4A5B-B757-A174E829B016}"/>
              </a:ext>
            </a:extLst>
          </p:cNvPr>
          <p:cNvGraphicFramePr>
            <a:graphicFrameLocks noChangeAspect="1"/>
          </p:cNvGraphicFramePr>
          <p:nvPr/>
        </p:nvGraphicFramePr>
        <p:xfrm>
          <a:off x="4132263" y="3044825"/>
          <a:ext cx="1657350" cy="1281113"/>
        </p:xfrm>
        <a:graphic>
          <a:graphicData uri="http://schemas.openxmlformats.org/presentationml/2006/ole">
            <mc:AlternateContent xmlns:mc="http://schemas.openxmlformats.org/markup-compatibility/2006">
              <mc:Choice xmlns:v="urn:schemas-microsoft-com:vml" Requires="v">
                <p:oleObj spid="_x0000_s10367" name="Photo Editor 写真" r:id="rId7" imgW="1219370" imgH="1219370" progId="MSPhotoEd.3">
                  <p:embed/>
                </p:oleObj>
              </mc:Choice>
              <mc:Fallback>
                <p:oleObj name="Photo Editor 写真" r:id="rId7" imgW="1219370" imgH="1219370" progId="MSPhotoEd.3">
                  <p:embed/>
                  <p:pic>
                    <p:nvPicPr>
                      <p:cNvPr id="0" name="Object 6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32263" y="3044825"/>
                        <a:ext cx="1657350" cy="1281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1534" name="Line 30">
            <a:extLst>
              <a:ext uri="{FF2B5EF4-FFF2-40B4-BE49-F238E27FC236}">
                <a16:creationId xmlns:a16="http://schemas.microsoft.com/office/drawing/2014/main" id="{063F553E-473F-4B11-BB88-D738115F4D45}"/>
              </a:ext>
            </a:extLst>
          </p:cNvPr>
          <p:cNvSpPr>
            <a:spLocks noChangeShapeType="1"/>
          </p:cNvSpPr>
          <p:nvPr/>
        </p:nvSpPr>
        <p:spPr bwMode="auto">
          <a:xfrm flipH="1" flipV="1">
            <a:off x="4995863" y="1965325"/>
            <a:ext cx="576262" cy="1079500"/>
          </a:xfrm>
          <a:prstGeom prst="line">
            <a:avLst/>
          </a:prstGeom>
          <a:noFill/>
          <a:ln w="254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endParaRPr lang="ja-JP" altLang="en-US"/>
          </a:p>
        </p:txBody>
      </p:sp>
      <p:sp>
        <p:nvSpPr>
          <p:cNvPr id="10244" name="Line 28">
            <a:extLst>
              <a:ext uri="{FF2B5EF4-FFF2-40B4-BE49-F238E27FC236}">
                <a16:creationId xmlns:a16="http://schemas.microsoft.com/office/drawing/2014/main" id="{65B65BFB-59DC-4487-8685-BCBCE7573486}"/>
              </a:ext>
            </a:extLst>
          </p:cNvPr>
          <p:cNvSpPr>
            <a:spLocks noChangeShapeType="1"/>
          </p:cNvSpPr>
          <p:nvPr/>
        </p:nvSpPr>
        <p:spPr bwMode="auto">
          <a:xfrm flipV="1">
            <a:off x="5572125" y="1965325"/>
            <a:ext cx="647700" cy="1081088"/>
          </a:xfrm>
          <a:prstGeom prst="line">
            <a:avLst/>
          </a:prstGeom>
          <a:noFill/>
          <a:ln w="254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endParaRPr lang="ja-JP" altLang="en-US"/>
          </a:p>
        </p:txBody>
      </p:sp>
      <p:sp>
        <p:nvSpPr>
          <p:cNvPr id="10245" name="Text Box 4">
            <a:extLst>
              <a:ext uri="{FF2B5EF4-FFF2-40B4-BE49-F238E27FC236}">
                <a16:creationId xmlns:a16="http://schemas.microsoft.com/office/drawing/2014/main" id="{D029F317-7C50-4281-AECE-D9C42F08C662}"/>
              </a:ext>
            </a:extLst>
          </p:cNvPr>
          <p:cNvSpPr txBox="1">
            <a:spLocks noChangeArrowheads="1"/>
          </p:cNvSpPr>
          <p:nvPr/>
        </p:nvSpPr>
        <p:spPr bwMode="auto">
          <a:xfrm>
            <a:off x="4851400" y="5494338"/>
            <a:ext cx="16557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kumimoji="0" lang="ja-JP" altLang="en-US" sz="1800" b="1">
                <a:solidFill>
                  <a:srgbClr val="00E4DF"/>
                </a:solidFill>
                <a:latin typeface="HGSｺﾞｼｯｸE" panose="020B0900000000000000" pitchFamily="50" charset="-128"/>
                <a:ea typeface="HGSｺﾞｼｯｸE" panose="020B0900000000000000" pitchFamily="50" charset="-128"/>
              </a:rPr>
              <a:t>磁</a:t>
            </a:r>
            <a:r>
              <a:rPr lang="ja-JP" altLang="en-US" sz="1800" b="1">
                <a:solidFill>
                  <a:srgbClr val="00E4DF"/>
                </a:solidFill>
                <a:latin typeface="HGSｺﾞｼｯｸE" panose="020B0900000000000000" pitchFamily="50" charset="-128"/>
                <a:ea typeface="HGSｺﾞｼｯｸE" panose="020B0900000000000000" pitchFamily="50" charset="-128"/>
              </a:rPr>
              <a:t>場</a:t>
            </a:r>
            <a:r>
              <a:rPr lang="ja-JP" altLang="en-US" sz="2400" b="1">
                <a:solidFill>
                  <a:srgbClr val="00E4DF"/>
                </a:solidFill>
              </a:rPr>
              <a:t>　</a:t>
            </a:r>
            <a:r>
              <a:rPr lang="en-US" altLang="ja-JP" sz="2400" b="1" i="1">
                <a:solidFill>
                  <a:srgbClr val="00E4DF"/>
                </a:solidFill>
                <a:latin typeface="Times New Roman" panose="02020603050405020304" pitchFamily="18" charset="0"/>
                <a:cs typeface="Times New Roman" panose="02020603050405020304" pitchFamily="18" charset="0"/>
              </a:rPr>
              <a:t>B</a:t>
            </a:r>
            <a:r>
              <a:rPr lang="en-US" altLang="ja-JP" sz="2400" baseline="-25000">
                <a:solidFill>
                  <a:srgbClr val="00E4DF"/>
                </a:solidFill>
                <a:latin typeface="Times New Roman" panose="02020603050405020304" pitchFamily="18" charset="0"/>
                <a:cs typeface="Times New Roman" panose="02020603050405020304" pitchFamily="18" charset="0"/>
              </a:rPr>
              <a:t>0</a:t>
            </a:r>
            <a:r>
              <a:rPr lang="ja-JP" altLang="en-US" sz="2400" b="1" baseline="-25000">
                <a:solidFill>
                  <a:srgbClr val="00E4DF"/>
                </a:solidFill>
              </a:rPr>
              <a:t>　　</a:t>
            </a:r>
            <a:endParaRPr lang="ja-JP" altLang="en-US" b="1">
              <a:solidFill>
                <a:srgbClr val="00E4DF"/>
              </a:solidFill>
            </a:endParaRPr>
          </a:p>
        </p:txBody>
      </p:sp>
      <p:sp>
        <p:nvSpPr>
          <p:cNvPr id="10246" name="Line 6">
            <a:extLst>
              <a:ext uri="{FF2B5EF4-FFF2-40B4-BE49-F238E27FC236}">
                <a16:creationId xmlns:a16="http://schemas.microsoft.com/office/drawing/2014/main" id="{7C7C6961-FFE6-4963-AC00-2FF8290CDAAC}"/>
              </a:ext>
            </a:extLst>
          </p:cNvPr>
          <p:cNvSpPr>
            <a:spLocks noChangeShapeType="1"/>
          </p:cNvSpPr>
          <p:nvPr/>
        </p:nvSpPr>
        <p:spPr bwMode="auto">
          <a:xfrm flipH="1">
            <a:off x="6508750" y="5349875"/>
            <a:ext cx="0" cy="792163"/>
          </a:xfrm>
          <a:prstGeom prst="line">
            <a:avLst/>
          </a:prstGeom>
          <a:noFill/>
          <a:ln w="50800">
            <a:solidFill>
              <a:srgbClr val="00E4DF"/>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21516" name="Oval 12">
            <a:extLst>
              <a:ext uri="{FF2B5EF4-FFF2-40B4-BE49-F238E27FC236}">
                <a16:creationId xmlns:a16="http://schemas.microsoft.com/office/drawing/2014/main" id="{372CC83B-7329-44A1-90DE-B97CDC396F1B}"/>
              </a:ext>
            </a:extLst>
          </p:cNvPr>
          <p:cNvSpPr>
            <a:spLocks noChangeArrowheads="1"/>
          </p:cNvSpPr>
          <p:nvPr/>
        </p:nvSpPr>
        <p:spPr bwMode="auto">
          <a:xfrm>
            <a:off x="4779963" y="2181225"/>
            <a:ext cx="719137" cy="719138"/>
          </a:xfrm>
          <a:prstGeom prst="ellipse">
            <a:avLst/>
          </a:prstGeom>
          <a:gradFill rotWithShape="1">
            <a:gsLst>
              <a:gs pos="0">
                <a:srgbClr val="FFFFFF"/>
              </a:gs>
              <a:gs pos="100000">
                <a:srgbClr val="339966">
                  <a:alpha val="64998"/>
                </a:srgbClr>
              </a:gs>
            </a:gsLst>
            <a:path path="shape">
              <a:fillToRect l="50000" t="50000" r="50000" b="50000"/>
            </a:path>
          </a:gra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18" name="Text Box 14">
            <a:extLst>
              <a:ext uri="{FF2B5EF4-FFF2-40B4-BE49-F238E27FC236}">
                <a16:creationId xmlns:a16="http://schemas.microsoft.com/office/drawing/2014/main" id="{DAEFC55D-9996-4836-B8E5-9264D0EC0C5A}"/>
              </a:ext>
            </a:extLst>
          </p:cNvPr>
          <p:cNvSpPr txBox="1">
            <a:spLocks noChangeArrowheads="1"/>
          </p:cNvSpPr>
          <p:nvPr/>
        </p:nvSpPr>
        <p:spPr bwMode="auto">
          <a:xfrm>
            <a:off x="1060450" y="4148138"/>
            <a:ext cx="2592388"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b="1" dirty="0">
                <a:solidFill>
                  <a:schemeClr val="bg1"/>
                </a:solidFill>
              </a:rPr>
              <a:t>周波数</a:t>
            </a:r>
            <a:r>
              <a:rPr lang="ja-JP" altLang="en-US" sz="1800" dirty="0">
                <a:solidFill>
                  <a:schemeClr val="bg1"/>
                </a:solidFill>
              </a:rPr>
              <a:t>　</a:t>
            </a:r>
            <a:r>
              <a:rPr lang="en-US" altLang="ja-JP" sz="2400" i="1" dirty="0">
                <a:solidFill>
                  <a:schemeClr val="bg1"/>
                </a:solidFill>
                <a:latin typeface="Times New Roman" panose="02020603050405020304" pitchFamily="18" charset="0"/>
                <a:cs typeface="Times New Roman" panose="02020603050405020304" pitchFamily="18" charset="0"/>
              </a:rPr>
              <a:t>f</a:t>
            </a:r>
            <a:r>
              <a:rPr lang="en-US" altLang="ja-JP" sz="2400" b="1" i="1" dirty="0">
                <a:solidFill>
                  <a:schemeClr val="bg1"/>
                </a:solidFill>
                <a:latin typeface="Times New Roman" panose="02020603050405020304" pitchFamily="18" charset="0"/>
                <a:cs typeface="Times New Roman" panose="02020603050405020304" pitchFamily="18" charset="0"/>
              </a:rPr>
              <a:t> </a:t>
            </a:r>
            <a:r>
              <a:rPr lang="ja-JP" altLang="en-US" sz="2400" b="1" dirty="0">
                <a:solidFill>
                  <a:schemeClr val="bg1"/>
                </a:solidFill>
              </a:rPr>
              <a:t>＝ </a:t>
            </a:r>
            <a:r>
              <a:rPr lang="en-US" altLang="ja-JP" sz="2400" b="1" dirty="0">
                <a:solidFill>
                  <a:schemeClr val="bg1"/>
                </a:solidFill>
                <a:latin typeface="Symbol" panose="05050102010706020507" pitchFamily="18" charset="2"/>
              </a:rPr>
              <a:t>g </a:t>
            </a:r>
            <a:r>
              <a:rPr lang="en-US" altLang="ja-JP" sz="2400" b="1" i="1" dirty="0">
                <a:solidFill>
                  <a:schemeClr val="bg1"/>
                </a:solidFill>
                <a:latin typeface="Times New Roman" panose="02020603050405020304" pitchFamily="18" charset="0"/>
                <a:cs typeface="Times New Roman" panose="02020603050405020304" pitchFamily="18" charset="0"/>
              </a:rPr>
              <a:t>B</a:t>
            </a:r>
            <a:r>
              <a:rPr lang="en-US" altLang="ja-JP" sz="2400" baseline="-25000" dirty="0">
                <a:solidFill>
                  <a:schemeClr val="bg1"/>
                </a:solidFill>
                <a:latin typeface="Times New Roman" panose="02020603050405020304" pitchFamily="18" charset="0"/>
                <a:cs typeface="Times New Roman" panose="02020603050405020304" pitchFamily="18" charset="0"/>
              </a:rPr>
              <a:t>0</a:t>
            </a:r>
            <a:endParaRPr lang="ja-JP" altLang="en-US" sz="2400" baseline="-25000" dirty="0">
              <a:solidFill>
                <a:schemeClr val="bg1"/>
              </a:solidFill>
              <a:latin typeface="Times New Roman" panose="02020603050405020304" pitchFamily="18" charset="0"/>
              <a:cs typeface="Times New Roman" panose="02020603050405020304" pitchFamily="18" charset="0"/>
            </a:endParaRPr>
          </a:p>
        </p:txBody>
      </p:sp>
      <p:sp>
        <p:nvSpPr>
          <p:cNvPr id="21519" name="Line 15">
            <a:extLst>
              <a:ext uri="{FF2B5EF4-FFF2-40B4-BE49-F238E27FC236}">
                <a16:creationId xmlns:a16="http://schemas.microsoft.com/office/drawing/2014/main" id="{772BE045-E8E6-42AF-A3DF-D0AD39E3A5E6}"/>
              </a:ext>
            </a:extLst>
          </p:cNvPr>
          <p:cNvSpPr>
            <a:spLocks noChangeShapeType="1"/>
          </p:cNvSpPr>
          <p:nvPr/>
        </p:nvSpPr>
        <p:spPr bwMode="auto">
          <a:xfrm>
            <a:off x="5572125" y="3044825"/>
            <a:ext cx="647700" cy="936625"/>
          </a:xfrm>
          <a:prstGeom prst="line">
            <a:avLst/>
          </a:prstGeom>
          <a:noFill/>
          <a:ln w="254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endParaRPr lang="ja-JP" altLang="en-US"/>
          </a:p>
        </p:txBody>
      </p:sp>
      <p:sp>
        <p:nvSpPr>
          <p:cNvPr id="21520" name="Oval 16">
            <a:extLst>
              <a:ext uri="{FF2B5EF4-FFF2-40B4-BE49-F238E27FC236}">
                <a16:creationId xmlns:a16="http://schemas.microsoft.com/office/drawing/2014/main" id="{23E309C6-1BC3-4E29-B1A3-85868956642B}"/>
              </a:ext>
            </a:extLst>
          </p:cNvPr>
          <p:cNvSpPr>
            <a:spLocks noChangeArrowheads="1"/>
          </p:cNvSpPr>
          <p:nvPr/>
        </p:nvSpPr>
        <p:spPr bwMode="auto">
          <a:xfrm>
            <a:off x="5572125" y="3189288"/>
            <a:ext cx="720725" cy="719137"/>
          </a:xfrm>
          <a:prstGeom prst="ellipse">
            <a:avLst/>
          </a:prstGeom>
          <a:gradFill rotWithShape="1">
            <a:gsLst>
              <a:gs pos="0">
                <a:srgbClr val="FFFFFF"/>
              </a:gs>
              <a:gs pos="100000">
                <a:srgbClr val="339966">
                  <a:alpha val="64998"/>
                </a:srgbClr>
              </a:gs>
            </a:gsLst>
            <a:path path="shape">
              <a:fillToRect l="50000" t="50000" r="50000" b="50000"/>
            </a:path>
          </a:gra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51" name="Text Box 19">
            <a:extLst>
              <a:ext uri="{FF2B5EF4-FFF2-40B4-BE49-F238E27FC236}">
                <a16:creationId xmlns:a16="http://schemas.microsoft.com/office/drawing/2014/main" id="{A5BF3C9A-FE0C-467E-A7B7-F8A89EB84723}"/>
              </a:ext>
            </a:extLst>
          </p:cNvPr>
          <p:cNvSpPr txBox="1">
            <a:spLocks noChangeArrowheads="1"/>
          </p:cNvSpPr>
          <p:nvPr/>
        </p:nvSpPr>
        <p:spPr bwMode="auto">
          <a:xfrm>
            <a:off x="6867525" y="1965325"/>
            <a:ext cx="18002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bg1"/>
                </a:solidFill>
                <a:latin typeface="HGSｺﾞｼｯｸE" panose="020B0900000000000000" pitchFamily="50" charset="-128"/>
                <a:ea typeface="HGSｺﾞｼｯｸE" panose="020B0900000000000000" pitchFamily="50" charset="-128"/>
              </a:rPr>
              <a:t>基底状態</a:t>
            </a:r>
          </a:p>
        </p:txBody>
      </p:sp>
      <p:sp>
        <p:nvSpPr>
          <p:cNvPr id="21524" name="Text Box 20">
            <a:extLst>
              <a:ext uri="{FF2B5EF4-FFF2-40B4-BE49-F238E27FC236}">
                <a16:creationId xmlns:a16="http://schemas.microsoft.com/office/drawing/2014/main" id="{58BC99C2-7E3C-4600-BDF9-1A4A6599EA54}"/>
              </a:ext>
            </a:extLst>
          </p:cNvPr>
          <p:cNvSpPr txBox="1">
            <a:spLocks noChangeArrowheads="1"/>
          </p:cNvSpPr>
          <p:nvPr/>
        </p:nvSpPr>
        <p:spPr bwMode="auto">
          <a:xfrm>
            <a:off x="6940550" y="3694113"/>
            <a:ext cx="17272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b="1">
                <a:solidFill>
                  <a:schemeClr val="bg1"/>
                </a:solidFill>
                <a:latin typeface="HGSｺﾞｼｯｸE" panose="020B0900000000000000" pitchFamily="50" charset="-128"/>
                <a:ea typeface="HGSｺﾞｼｯｸE" panose="020B0900000000000000" pitchFamily="50" charset="-128"/>
              </a:rPr>
              <a:t>励起状態</a:t>
            </a:r>
          </a:p>
        </p:txBody>
      </p:sp>
      <p:graphicFrame>
        <p:nvGraphicFramePr>
          <p:cNvPr id="21527" name="Object 23">
            <a:extLst>
              <a:ext uri="{FF2B5EF4-FFF2-40B4-BE49-F238E27FC236}">
                <a16:creationId xmlns:a16="http://schemas.microsoft.com/office/drawing/2014/main" id="{2FAA2D58-479E-417A-B48E-A231507E6BFC}"/>
              </a:ext>
            </a:extLst>
          </p:cNvPr>
          <p:cNvGraphicFramePr>
            <a:graphicFrameLocks noChangeAspect="1"/>
          </p:cNvGraphicFramePr>
          <p:nvPr/>
        </p:nvGraphicFramePr>
        <p:xfrm>
          <a:off x="1755775" y="2813050"/>
          <a:ext cx="1433513" cy="649288"/>
        </p:xfrm>
        <a:graphic>
          <a:graphicData uri="http://schemas.openxmlformats.org/presentationml/2006/ole">
            <mc:AlternateContent xmlns:mc="http://schemas.openxmlformats.org/markup-compatibility/2006">
              <mc:Choice xmlns:v="urn:schemas-microsoft-com:vml" Requires="v">
                <p:oleObj spid="_x0000_s10368" name="Photo Editor 写真" r:id="rId9" imgW="2657846" imgH="1657581" progId="MSPhotoEd.3">
                  <p:embed/>
                </p:oleObj>
              </mc:Choice>
              <mc:Fallback>
                <p:oleObj name="Photo Editor 写真" r:id="rId9" imgW="2657846" imgH="1657581" progId="MSPhotoEd.3">
                  <p:embed/>
                  <p:pic>
                    <p:nvPicPr>
                      <p:cNvPr id="0" name="Object 2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55775" y="2813050"/>
                        <a:ext cx="1433513"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1528" name="Text Box 24">
            <a:extLst>
              <a:ext uri="{FF2B5EF4-FFF2-40B4-BE49-F238E27FC236}">
                <a16:creationId xmlns:a16="http://schemas.microsoft.com/office/drawing/2014/main" id="{AA131D96-7D9C-4A0C-81DF-0B52F071C513}"/>
              </a:ext>
            </a:extLst>
          </p:cNvPr>
          <p:cNvSpPr txBox="1">
            <a:spLocks noChangeArrowheads="1"/>
          </p:cNvSpPr>
          <p:nvPr/>
        </p:nvSpPr>
        <p:spPr bwMode="auto">
          <a:xfrm>
            <a:off x="395507" y="298430"/>
            <a:ext cx="4131091" cy="522288"/>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2800" dirty="0">
                <a:solidFill>
                  <a:schemeClr val="bg1"/>
                </a:solidFill>
                <a:latin typeface="HGSｺﾞｼｯｸE" panose="020B0900000000000000" pitchFamily="50" charset="-128"/>
                <a:ea typeface="HGSｺﾞｼｯｸE" panose="020B0900000000000000" pitchFamily="50" charset="-128"/>
              </a:rPr>
              <a:t> </a:t>
            </a:r>
            <a:r>
              <a:rPr lang="ja-JP" altLang="en-US" sz="2600" dirty="0">
                <a:solidFill>
                  <a:schemeClr val="bg1"/>
                </a:solidFill>
                <a:latin typeface="HGSｺﾞｼｯｸE" panose="020B0900000000000000" pitchFamily="50" charset="-128"/>
                <a:ea typeface="HGSｺﾞｼｯｸE" panose="020B0900000000000000" pitchFamily="50" charset="-128"/>
              </a:rPr>
              <a:t>磁気共鳴信号電流の取得</a:t>
            </a:r>
          </a:p>
        </p:txBody>
      </p:sp>
      <p:sp>
        <p:nvSpPr>
          <p:cNvPr id="21529" name="Oval 25">
            <a:extLst>
              <a:ext uri="{FF2B5EF4-FFF2-40B4-BE49-F238E27FC236}">
                <a16:creationId xmlns:a16="http://schemas.microsoft.com/office/drawing/2014/main" id="{C8E60EEA-0E13-4744-ABCF-84055D56845E}"/>
              </a:ext>
            </a:extLst>
          </p:cNvPr>
          <p:cNvSpPr>
            <a:spLocks noChangeArrowheads="1"/>
          </p:cNvSpPr>
          <p:nvPr/>
        </p:nvSpPr>
        <p:spPr bwMode="auto">
          <a:xfrm>
            <a:off x="4779963" y="2325688"/>
            <a:ext cx="719137" cy="719137"/>
          </a:xfrm>
          <a:prstGeom prst="ellipse">
            <a:avLst/>
          </a:prstGeom>
          <a:gradFill rotWithShape="1">
            <a:gsLst>
              <a:gs pos="0">
                <a:srgbClr val="FFFFFF"/>
              </a:gs>
              <a:gs pos="100000">
                <a:srgbClr val="339966">
                  <a:alpha val="64998"/>
                </a:srgbClr>
              </a:gs>
            </a:gsLst>
            <a:path path="shape">
              <a:fillToRect l="50000" t="50000" r="50000" b="50000"/>
            </a:path>
          </a:gra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56" name="Oval 26">
            <a:extLst>
              <a:ext uri="{FF2B5EF4-FFF2-40B4-BE49-F238E27FC236}">
                <a16:creationId xmlns:a16="http://schemas.microsoft.com/office/drawing/2014/main" id="{45398DC6-0C5F-4313-A059-51CD8BF5BF26}"/>
              </a:ext>
            </a:extLst>
          </p:cNvPr>
          <p:cNvSpPr>
            <a:spLocks noChangeArrowheads="1"/>
          </p:cNvSpPr>
          <p:nvPr/>
        </p:nvSpPr>
        <p:spPr bwMode="auto">
          <a:xfrm>
            <a:off x="5572125" y="2181225"/>
            <a:ext cx="719138" cy="719138"/>
          </a:xfrm>
          <a:prstGeom prst="ellipse">
            <a:avLst/>
          </a:prstGeom>
          <a:gradFill rotWithShape="1">
            <a:gsLst>
              <a:gs pos="0">
                <a:srgbClr val="FFFFFF"/>
              </a:gs>
              <a:gs pos="100000">
                <a:srgbClr val="339966">
                  <a:alpha val="64998"/>
                </a:srgbClr>
              </a:gs>
            </a:gsLst>
            <a:path path="shape">
              <a:fillToRect l="50000" t="50000" r="50000" b="50000"/>
            </a:path>
          </a:gra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57" name="Line 3">
            <a:extLst>
              <a:ext uri="{FF2B5EF4-FFF2-40B4-BE49-F238E27FC236}">
                <a16:creationId xmlns:a16="http://schemas.microsoft.com/office/drawing/2014/main" id="{C6A6F874-3561-47BD-935D-802E0A0ADE54}"/>
              </a:ext>
            </a:extLst>
          </p:cNvPr>
          <p:cNvSpPr>
            <a:spLocks noChangeShapeType="1"/>
          </p:cNvSpPr>
          <p:nvPr/>
        </p:nvSpPr>
        <p:spPr bwMode="auto">
          <a:xfrm flipV="1">
            <a:off x="5572125" y="2181225"/>
            <a:ext cx="1008063" cy="863600"/>
          </a:xfrm>
          <a:prstGeom prst="line">
            <a:avLst/>
          </a:prstGeom>
          <a:noFill/>
          <a:ln w="254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endParaRPr lang="ja-JP" altLang="en-US"/>
          </a:p>
        </p:txBody>
      </p:sp>
      <p:sp>
        <p:nvSpPr>
          <p:cNvPr id="21533" name="Line 29">
            <a:extLst>
              <a:ext uri="{FF2B5EF4-FFF2-40B4-BE49-F238E27FC236}">
                <a16:creationId xmlns:a16="http://schemas.microsoft.com/office/drawing/2014/main" id="{4EB7D82C-6A15-43F3-BAE3-B6E4B7E52787}"/>
              </a:ext>
            </a:extLst>
          </p:cNvPr>
          <p:cNvSpPr>
            <a:spLocks noChangeShapeType="1"/>
          </p:cNvSpPr>
          <p:nvPr/>
        </p:nvSpPr>
        <p:spPr bwMode="auto">
          <a:xfrm flipH="1" flipV="1">
            <a:off x="4635500" y="2252663"/>
            <a:ext cx="935038" cy="792162"/>
          </a:xfrm>
          <a:prstGeom prst="line">
            <a:avLst/>
          </a:prstGeom>
          <a:noFill/>
          <a:ln w="254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endParaRPr lang="ja-JP" altLang="en-US"/>
          </a:p>
        </p:txBody>
      </p:sp>
      <p:sp>
        <p:nvSpPr>
          <p:cNvPr id="10259" name="Oval 27">
            <a:extLst>
              <a:ext uri="{FF2B5EF4-FFF2-40B4-BE49-F238E27FC236}">
                <a16:creationId xmlns:a16="http://schemas.microsoft.com/office/drawing/2014/main" id="{D0A09BE9-497C-4474-B475-4A1553CB7E4E}"/>
              </a:ext>
            </a:extLst>
          </p:cNvPr>
          <p:cNvSpPr>
            <a:spLocks noChangeArrowheads="1"/>
          </p:cNvSpPr>
          <p:nvPr/>
        </p:nvSpPr>
        <p:spPr bwMode="auto">
          <a:xfrm>
            <a:off x="5572125" y="2325688"/>
            <a:ext cx="719138" cy="719137"/>
          </a:xfrm>
          <a:prstGeom prst="ellipse">
            <a:avLst/>
          </a:prstGeom>
          <a:gradFill rotWithShape="1">
            <a:gsLst>
              <a:gs pos="0">
                <a:srgbClr val="FFFFFF"/>
              </a:gs>
              <a:gs pos="100000">
                <a:srgbClr val="339966">
                  <a:alpha val="64998"/>
                </a:srgbClr>
              </a:gs>
            </a:gsLst>
            <a:path path="shape">
              <a:fillToRect l="50000" t="50000" r="50000" b="50000"/>
            </a:path>
          </a:gra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5" name="Line 31">
            <a:extLst>
              <a:ext uri="{FF2B5EF4-FFF2-40B4-BE49-F238E27FC236}">
                <a16:creationId xmlns:a16="http://schemas.microsoft.com/office/drawing/2014/main" id="{D2DFDDB6-73A1-4D51-964C-BE856DB7E290}"/>
              </a:ext>
            </a:extLst>
          </p:cNvPr>
          <p:cNvSpPr>
            <a:spLocks noChangeShapeType="1"/>
          </p:cNvSpPr>
          <p:nvPr/>
        </p:nvSpPr>
        <p:spPr bwMode="auto">
          <a:xfrm flipV="1">
            <a:off x="5572125" y="812800"/>
            <a:ext cx="0" cy="2232025"/>
          </a:xfrm>
          <a:prstGeom prst="line">
            <a:avLst/>
          </a:prstGeom>
          <a:noFill/>
          <a:ln w="381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endParaRPr lang="ja-JP" altLang="en-US"/>
          </a:p>
        </p:txBody>
      </p:sp>
      <p:sp>
        <p:nvSpPr>
          <p:cNvPr id="21540" name="Line 36">
            <a:extLst>
              <a:ext uri="{FF2B5EF4-FFF2-40B4-BE49-F238E27FC236}">
                <a16:creationId xmlns:a16="http://schemas.microsoft.com/office/drawing/2014/main" id="{34CA1C97-CD0D-4EA6-AA32-68C4F2BBAC4D}"/>
              </a:ext>
            </a:extLst>
          </p:cNvPr>
          <p:cNvSpPr>
            <a:spLocks noChangeShapeType="1"/>
          </p:cNvSpPr>
          <p:nvPr/>
        </p:nvSpPr>
        <p:spPr bwMode="auto">
          <a:xfrm>
            <a:off x="5572125" y="3044825"/>
            <a:ext cx="936625" cy="936625"/>
          </a:xfrm>
          <a:prstGeom prst="line">
            <a:avLst/>
          </a:prstGeom>
          <a:noFill/>
          <a:ln w="254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endParaRPr lang="ja-JP" altLang="en-US"/>
          </a:p>
        </p:txBody>
      </p:sp>
      <p:sp>
        <p:nvSpPr>
          <p:cNvPr id="21539" name="Oval 35">
            <a:extLst>
              <a:ext uri="{FF2B5EF4-FFF2-40B4-BE49-F238E27FC236}">
                <a16:creationId xmlns:a16="http://schemas.microsoft.com/office/drawing/2014/main" id="{31D4480C-E418-43FC-B494-71AD6CACCA3C}"/>
              </a:ext>
            </a:extLst>
          </p:cNvPr>
          <p:cNvSpPr>
            <a:spLocks noChangeArrowheads="1"/>
          </p:cNvSpPr>
          <p:nvPr/>
        </p:nvSpPr>
        <p:spPr bwMode="auto">
          <a:xfrm>
            <a:off x="5500688" y="3044825"/>
            <a:ext cx="720725" cy="719138"/>
          </a:xfrm>
          <a:prstGeom prst="ellipse">
            <a:avLst/>
          </a:prstGeom>
          <a:gradFill rotWithShape="1">
            <a:gsLst>
              <a:gs pos="0">
                <a:srgbClr val="FFFFFF"/>
              </a:gs>
              <a:gs pos="100000">
                <a:srgbClr val="339966">
                  <a:alpha val="64998"/>
                </a:srgbClr>
              </a:gs>
            </a:gsLst>
            <a:path path="shape">
              <a:fillToRect l="50000" t="50000" r="50000" b="50000"/>
            </a:path>
          </a:gra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1" name="Line 37">
            <a:extLst>
              <a:ext uri="{FF2B5EF4-FFF2-40B4-BE49-F238E27FC236}">
                <a16:creationId xmlns:a16="http://schemas.microsoft.com/office/drawing/2014/main" id="{9DC96AA8-B621-4740-A08A-98AA1A048CDD}"/>
              </a:ext>
            </a:extLst>
          </p:cNvPr>
          <p:cNvSpPr>
            <a:spLocks noChangeShapeType="1"/>
          </p:cNvSpPr>
          <p:nvPr/>
        </p:nvSpPr>
        <p:spPr bwMode="auto">
          <a:xfrm flipV="1">
            <a:off x="5572125" y="3044825"/>
            <a:ext cx="2016125" cy="0"/>
          </a:xfrm>
          <a:prstGeom prst="line">
            <a:avLst/>
          </a:prstGeom>
          <a:noFill/>
          <a:ln w="381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endParaRPr lang="ja-JP" altLang="en-US"/>
          </a:p>
        </p:txBody>
      </p:sp>
      <p:sp>
        <p:nvSpPr>
          <p:cNvPr id="21542" name="Text Box 38">
            <a:extLst>
              <a:ext uri="{FF2B5EF4-FFF2-40B4-BE49-F238E27FC236}">
                <a16:creationId xmlns:a16="http://schemas.microsoft.com/office/drawing/2014/main" id="{45AA46DD-BE49-4209-8C7F-E52FDB25E86B}"/>
              </a:ext>
            </a:extLst>
          </p:cNvPr>
          <p:cNvSpPr txBox="1">
            <a:spLocks noChangeArrowheads="1"/>
          </p:cNvSpPr>
          <p:nvPr/>
        </p:nvSpPr>
        <p:spPr bwMode="auto">
          <a:xfrm>
            <a:off x="7075488" y="2470150"/>
            <a:ext cx="2159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bg1"/>
                </a:solidFill>
                <a:latin typeface="HGSｺﾞｼｯｸE" panose="020B0900000000000000" pitchFamily="50" charset="-128"/>
                <a:ea typeface="HGSｺﾞｼｯｸE" panose="020B0900000000000000" pitchFamily="50" charset="-128"/>
              </a:rPr>
              <a:t>巨視的ヨコ磁化</a:t>
            </a:r>
          </a:p>
        </p:txBody>
      </p:sp>
      <p:sp>
        <p:nvSpPr>
          <p:cNvPr id="21543" name="Oval 39">
            <a:extLst>
              <a:ext uri="{FF2B5EF4-FFF2-40B4-BE49-F238E27FC236}">
                <a16:creationId xmlns:a16="http://schemas.microsoft.com/office/drawing/2014/main" id="{AB3647F2-5152-4D80-80E2-9694C71079DC}"/>
              </a:ext>
            </a:extLst>
          </p:cNvPr>
          <p:cNvSpPr>
            <a:spLocks noChangeArrowheads="1"/>
          </p:cNvSpPr>
          <p:nvPr/>
        </p:nvSpPr>
        <p:spPr bwMode="auto">
          <a:xfrm>
            <a:off x="890588" y="2668588"/>
            <a:ext cx="360362" cy="936625"/>
          </a:xfrm>
          <a:prstGeom prst="ellipse">
            <a:avLst/>
          </a:prstGeom>
          <a:noFill/>
          <a:ln w="63500">
            <a:solidFill>
              <a:srgbClr val="FFFF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4" name="Oval 40">
            <a:extLst>
              <a:ext uri="{FF2B5EF4-FFF2-40B4-BE49-F238E27FC236}">
                <a16:creationId xmlns:a16="http://schemas.microsoft.com/office/drawing/2014/main" id="{BDA956DB-CB47-4770-BD8E-32E254A0A6E8}"/>
              </a:ext>
            </a:extLst>
          </p:cNvPr>
          <p:cNvSpPr>
            <a:spLocks noChangeArrowheads="1"/>
          </p:cNvSpPr>
          <p:nvPr/>
        </p:nvSpPr>
        <p:spPr bwMode="auto">
          <a:xfrm>
            <a:off x="1106488" y="3533775"/>
            <a:ext cx="71437" cy="73025"/>
          </a:xfrm>
          <a:prstGeom prst="ellipse">
            <a:avLst/>
          </a:prstGeom>
          <a:solidFill>
            <a:srgbClr val="FFFF99"/>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67" name="Freeform 41">
            <a:extLst>
              <a:ext uri="{FF2B5EF4-FFF2-40B4-BE49-F238E27FC236}">
                <a16:creationId xmlns:a16="http://schemas.microsoft.com/office/drawing/2014/main" id="{E4FF5921-8E91-4B7E-9AA3-6EBF68135C36}"/>
              </a:ext>
            </a:extLst>
          </p:cNvPr>
          <p:cNvSpPr>
            <a:spLocks/>
          </p:cNvSpPr>
          <p:nvPr/>
        </p:nvSpPr>
        <p:spPr bwMode="auto">
          <a:xfrm>
            <a:off x="985838" y="3530600"/>
            <a:ext cx="185737" cy="196850"/>
          </a:xfrm>
          <a:custGeom>
            <a:avLst/>
            <a:gdLst>
              <a:gd name="T0" fmla="*/ 2147483646 w 117"/>
              <a:gd name="T1" fmla="*/ 0 h 124"/>
              <a:gd name="T2" fmla="*/ 2147483646 w 117"/>
              <a:gd name="T3" fmla="*/ 2147483646 h 124"/>
              <a:gd name="T4" fmla="*/ 2147483646 w 117"/>
              <a:gd name="T5" fmla="*/ 2147483646 h 124"/>
              <a:gd name="T6" fmla="*/ 2147483646 w 117"/>
              <a:gd name="T7" fmla="*/ 2147483646 h 124"/>
              <a:gd name="T8" fmla="*/ 2147483646 w 117"/>
              <a:gd name="T9" fmla="*/ 2147483646 h 124"/>
              <a:gd name="T10" fmla="*/ 2147483646 w 117"/>
              <a:gd name="T11" fmla="*/ 2147483646 h 124"/>
              <a:gd name="T12" fmla="*/ 2147483646 w 117"/>
              <a:gd name="T13" fmla="*/ 2147483646 h 124"/>
              <a:gd name="T14" fmla="*/ 2147483646 w 117"/>
              <a:gd name="T15" fmla="*/ 2147483646 h 124"/>
              <a:gd name="T16" fmla="*/ 2147483646 w 117"/>
              <a:gd name="T17" fmla="*/ 2147483646 h 124"/>
              <a:gd name="T18" fmla="*/ 2147483646 w 117"/>
              <a:gd name="T19" fmla="*/ 2147483646 h 124"/>
              <a:gd name="T20" fmla="*/ 2147483646 w 117"/>
              <a:gd name="T21" fmla="*/ 2147483646 h 124"/>
              <a:gd name="T22" fmla="*/ 2147483646 w 117"/>
              <a:gd name="T23" fmla="*/ 2147483646 h 124"/>
              <a:gd name="T24" fmla="*/ 2147483646 w 117"/>
              <a:gd name="T25" fmla="*/ 0 h 1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7"/>
              <a:gd name="T40" fmla="*/ 0 h 124"/>
              <a:gd name="T41" fmla="*/ 117 w 117"/>
              <a:gd name="T42" fmla="*/ 124 h 12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7" h="124">
                <a:moveTo>
                  <a:pt x="42" y="0"/>
                </a:moveTo>
                <a:cubicBezTo>
                  <a:pt x="51" y="7"/>
                  <a:pt x="63" y="11"/>
                  <a:pt x="73" y="18"/>
                </a:cubicBezTo>
                <a:cubicBezTo>
                  <a:pt x="80" y="32"/>
                  <a:pt x="77" y="46"/>
                  <a:pt x="96" y="49"/>
                </a:cubicBezTo>
                <a:cubicBezTo>
                  <a:pt x="102" y="54"/>
                  <a:pt x="105" y="59"/>
                  <a:pt x="111" y="63"/>
                </a:cubicBezTo>
                <a:cubicBezTo>
                  <a:pt x="112" y="69"/>
                  <a:pt x="114" y="76"/>
                  <a:pt x="117" y="82"/>
                </a:cubicBezTo>
                <a:cubicBezTo>
                  <a:pt x="115" y="94"/>
                  <a:pt x="114" y="106"/>
                  <a:pt x="100" y="109"/>
                </a:cubicBezTo>
                <a:cubicBezTo>
                  <a:pt x="94" y="113"/>
                  <a:pt x="89" y="117"/>
                  <a:pt x="82" y="118"/>
                </a:cubicBezTo>
                <a:cubicBezTo>
                  <a:pt x="70" y="124"/>
                  <a:pt x="61" y="121"/>
                  <a:pt x="46" y="120"/>
                </a:cubicBezTo>
                <a:cubicBezTo>
                  <a:pt x="34" y="116"/>
                  <a:pt x="27" y="112"/>
                  <a:pt x="16" y="106"/>
                </a:cubicBezTo>
                <a:cubicBezTo>
                  <a:pt x="12" y="101"/>
                  <a:pt x="9" y="94"/>
                  <a:pt x="7" y="88"/>
                </a:cubicBezTo>
                <a:cubicBezTo>
                  <a:pt x="2" y="61"/>
                  <a:pt x="0" y="58"/>
                  <a:pt x="27" y="55"/>
                </a:cubicBezTo>
                <a:cubicBezTo>
                  <a:pt x="33" y="51"/>
                  <a:pt x="36" y="45"/>
                  <a:pt x="39" y="39"/>
                </a:cubicBezTo>
                <a:cubicBezTo>
                  <a:pt x="44" y="14"/>
                  <a:pt x="27" y="24"/>
                  <a:pt x="42" y="0"/>
                </a:cubicBezTo>
                <a:close/>
              </a:path>
            </a:pathLst>
          </a:custGeom>
          <a:solidFill>
            <a:schemeClr val="tx2"/>
          </a:solidFill>
          <a:ln w="9525">
            <a:solidFill>
              <a:schemeClr val="tx1"/>
            </a:solidFill>
            <a:round/>
            <a:headEnd/>
            <a:tailEnd/>
          </a:ln>
        </p:spPr>
        <p:txBody>
          <a:bodyPr/>
          <a:lstStyle/>
          <a:p>
            <a:endParaRPr lang="ja-JP" altLang="en-US"/>
          </a:p>
        </p:txBody>
      </p:sp>
      <p:sp>
        <p:nvSpPr>
          <p:cNvPr id="21546" name="Text Box 42">
            <a:extLst>
              <a:ext uri="{FF2B5EF4-FFF2-40B4-BE49-F238E27FC236}">
                <a16:creationId xmlns:a16="http://schemas.microsoft.com/office/drawing/2014/main" id="{722D9768-9285-48DE-A65B-31CAEFA8E180}"/>
              </a:ext>
            </a:extLst>
          </p:cNvPr>
          <p:cNvSpPr txBox="1">
            <a:spLocks noChangeArrowheads="1"/>
          </p:cNvSpPr>
          <p:nvPr/>
        </p:nvSpPr>
        <p:spPr bwMode="auto">
          <a:xfrm>
            <a:off x="531813" y="3749675"/>
            <a:ext cx="10795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600">
                <a:solidFill>
                  <a:srgbClr val="FFFF99"/>
                </a:solidFill>
              </a:rPr>
              <a:t>励起電流</a:t>
            </a:r>
          </a:p>
        </p:txBody>
      </p:sp>
      <p:sp>
        <p:nvSpPr>
          <p:cNvPr id="21570" name="Text Box 66">
            <a:extLst>
              <a:ext uri="{FF2B5EF4-FFF2-40B4-BE49-F238E27FC236}">
                <a16:creationId xmlns:a16="http://schemas.microsoft.com/office/drawing/2014/main" id="{EEC9D55B-09BC-4E17-863F-9CB9EEFD6E5A}"/>
              </a:ext>
            </a:extLst>
          </p:cNvPr>
          <p:cNvSpPr txBox="1">
            <a:spLocks noChangeArrowheads="1"/>
          </p:cNvSpPr>
          <p:nvPr/>
        </p:nvSpPr>
        <p:spPr bwMode="auto">
          <a:xfrm>
            <a:off x="200025" y="5224463"/>
            <a:ext cx="309721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b="1" dirty="0">
                <a:solidFill>
                  <a:srgbClr val="CCFFCC"/>
                </a:solidFill>
              </a:rPr>
              <a:t>　</a:t>
            </a:r>
            <a:r>
              <a:rPr lang="ja-JP" altLang="en-US" sz="1800" b="1" dirty="0">
                <a:solidFill>
                  <a:schemeClr val="bg1"/>
                </a:solidFill>
                <a:latin typeface="HGSｺﾞｼｯｸE" panose="020B0900000000000000" pitchFamily="50" charset="-128"/>
                <a:ea typeface="HGSｺﾞｼｯｸE" panose="020B0900000000000000" pitchFamily="50" charset="-128"/>
              </a:rPr>
              <a:t>　　電磁誘導の法則　　　　（</a:t>
            </a:r>
            <a:r>
              <a:rPr lang="en-US" altLang="ja-JP" sz="1800" b="1" dirty="0">
                <a:solidFill>
                  <a:schemeClr val="bg1"/>
                </a:solidFill>
                <a:latin typeface="HGSｺﾞｼｯｸE" panose="020B0900000000000000" pitchFamily="50" charset="-128"/>
                <a:ea typeface="HGSｺﾞｼｯｸE" panose="020B0900000000000000" pitchFamily="50" charset="-128"/>
              </a:rPr>
              <a:t>M. </a:t>
            </a:r>
            <a:r>
              <a:rPr lang="ja-JP" altLang="en-US" sz="1800" b="1" dirty="0">
                <a:solidFill>
                  <a:schemeClr val="bg1"/>
                </a:solidFill>
                <a:latin typeface="HGSｺﾞｼｯｸE" panose="020B0900000000000000" pitchFamily="50" charset="-128"/>
                <a:ea typeface="HGSｺﾞｼｯｸE" panose="020B0900000000000000" pitchFamily="50" charset="-128"/>
              </a:rPr>
              <a:t>ファラデー　</a:t>
            </a:r>
            <a:r>
              <a:rPr lang="en-US" altLang="ja-JP" sz="1800" b="1" dirty="0">
                <a:solidFill>
                  <a:schemeClr val="bg1"/>
                </a:solidFill>
                <a:latin typeface="HGSｺﾞｼｯｸE" panose="020B0900000000000000" pitchFamily="50" charset="-128"/>
                <a:ea typeface="HGSｺﾞｼｯｸE" panose="020B0900000000000000" pitchFamily="50" charset="-128"/>
              </a:rPr>
              <a:t>1831</a:t>
            </a:r>
            <a:r>
              <a:rPr lang="ja-JP" altLang="en-US" sz="1800" b="1" dirty="0">
                <a:solidFill>
                  <a:schemeClr val="bg1"/>
                </a:solidFill>
                <a:latin typeface="HGSｺﾞｼｯｸE" panose="020B0900000000000000" pitchFamily="50" charset="-128"/>
                <a:ea typeface="HGSｺﾞｼｯｸE" panose="020B0900000000000000" pitchFamily="50" charset="-128"/>
              </a:rPr>
              <a:t>年）</a:t>
            </a:r>
          </a:p>
        </p:txBody>
      </p:sp>
      <p:sp>
        <p:nvSpPr>
          <p:cNvPr id="21572" name="Text Box 68">
            <a:extLst>
              <a:ext uri="{FF2B5EF4-FFF2-40B4-BE49-F238E27FC236}">
                <a16:creationId xmlns:a16="http://schemas.microsoft.com/office/drawing/2014/main" id="{A47FEBCF-EDCE-4E01-BF15-D2B9D6F57432}"/>
              </a:ext>
            </a:extLst>
          </p:cNvPr>
          <p:cNvSpPr txBox="1">
            <a:spLocks noChangeArrowheads="1"/>
          </p:cNvSpPr>
          <p:nvPr/>
        </p:nvSpPr>
        <p:spPr bwMode="auto">
          <a:xfrm>
            <a:off x="531813" y="3749675"/>
            <a:ext cx="10795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600">
                <a:solidFill>
                  <a:srgbClr val="FFFF99"/>
                </a:solidFill>
              </a:rPr>
              <a:t>信号電流</a:t>
            </a:r>
          </a:p>
        </p:txBody>
      </p:sp>
      <p:sp>
        <p:nvSpPr>
          <p:cNvPr id="21573" name="Text Box 69">
            <a:extLst>
              <a:ext uri="{FF2B5EF4-FFF2-40B4-BE49-F238E27FC236}">
                <a16:creationId xmlns:a16="http://schemas.microsoft.com/office/drawing/2014/main" id="{47847A5C-41E6-4C68-8194-73399206E167}"/>
              </a:ext>
            </a:extLst>
          </p:cNvPr>
          <p:cNvSpPr txBox="1">
            <a:spLocks noChangeArrowheads="1"/>
          </p:cNvSpPr>
          <p:nvPr/>
        </p:nvSpPr>
        <p:spPr bwMode="auto">
          <a:xfrm>
            <a:off x="5788025" y="1101725"/>
            <a:ext cx="18002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bg1"/>
                </a:solidFill>
                <a:latin typeface="HGSｺﾞｼｯｸE" panose="020B0900000000000000" pitchFamily="50" charset="-128"/>
                <a:ea typeface="HGSｺﾞｼｯｸE" panose="020B0900000000000000" pitchFamily="50" charset="-128"/>
              </a:rPr>
              <a:t>巨視的磁化</a:t>
            </a:r>
          </a:p>
        </p:txBody>
      </p:sp>
      <p:sp>
        <p:nvSpPr>
          <p:cNvPr id="21577" name="Text Box 73">
            <a:extLst>
              <a:ext uri="{FF2B5EF4-FFF2-40B4-BE49-F238E27FC236}">
                <a16:creationId xmlns:a16="http://schemas.microsoft.com/office/drawing/2014/main" id="{225BFE9D-067C-4744-8C75-9447303622F7}"/>
              </a:ext>
            </a:extLst>
          </p:cNvPr>
          <p:cNvSpPr txBox="1">
            <a:spLocks noChangeArrowheads="1"/>
          </p:cNvSpPr>
          <p:nvPr/>
        </p:nvSpPr>
        <p:spPr bwMode="auto">
          <a:xfrm>
            <a:off x="674688" y="2165350"/>
            <a:ext cx="27384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dirty="0">
                <a:solidFill>
                  <a:srgbClr val="FFFF99"/>
                </a:solidFill>
                <a:latin typeface="HGSｺﾞｼｯｸE" panose="020B0900000000000000" pitchFamily="50" charset="-128"/>
                <a:ea typeface="HGSｺﾞｼｯｸE" panose="020B0900000000000000" pitchFamily="50" charset="-128"/>
              </a:rPr>
              <a:t>磁場 </a:t>
            </a:r>
            <a:r>
              <a:rPr lang="en-US" altLang="ja-JP" sz="1800" b="1" i="1" dirty="0">
                <a:solidFill>
                  <a:srgbClr val="FFFF99"/>
                </a:solidFill>
                <a:latin typeface="Times New Roman" panose="02020603050405020304" pitchFamily="18" charset="0"/>
                <a:ea typeface="HGSｺﾞｼｯｸE" panose="020B0900000000000000" pitchFamily="50" charset="-128"/>
                <a:cs typeface="Times New Roman" panose="02020603050405020304" pitchFamily="18" charset="0"/>
              </a:rPr>
              <a:t>B</a:t>
            </a:r>
            <a:r>
              <a:rPr lang="en-US" altLang="ja-JP" sz="1800" baseline="-25000" dirty="0">
                <a:solidFill>
                  <a:srgbClr val="FFFF99"/>
                </a:solidFill>
                <a:latin typeface="Times New Roman" panose="02020603050405020304" pitchFamily="18" charset="0"/>
                <a:ea typeface="HGSｺﾞｼｯｸE" panose="020B0900000000000000" pitchFamily="50" charset="-128"/>
                <a:cs typeface="Times New Roman" panose="02020603050405020304" pitchFamily="18" charset="0"/>
              </a:rPr>
              <a:t>0</a:t>
            </a:r>
            <a:r>
              <a:rPr lang="en-US" altLang="ja-JP" sz="1800" dirty="0">
                <a:solidFill>
                  <a:srgbClr val="FFFF99"/>
                </a:solidFill>
                <a:latin typeface="Times New Roman" panose="02020603050405020304" pitchFamily="18" charset="0"/>
                <a:ea typeface="HGSｺﾞｼｯｸE" panose="020B0900000000000000" pitchFamily="50" charset="-128"/>
                <a:cs typeface="Times New Roman" panose="02020603050405020304" pitchFamily="18" charset="0"/>
              </a:rPr>
              <a:t> </a:t>
            </a:r>
            <a:r>
              <a:rPr lang="ja-JP" altLang="en-US" sz="1800" dirty="0">
                <a:solidFill>
                  <a:srgbClr val="FFFF99"/>
                </a:solidFill>
                <a:latin typeface="HGSｺﾞｼｯｸE" panose="020B0900000000000000" pitchFamily="50" charset="-128"/>
                <a:ea typeface="HGSｺﾞｼｯｸE" panose="020B0900000000000000" pitchFamily="50" charset="-128"/>
              </a:rPr>
              <a:t>に垂直なコイル</a:t>
            </a:r>
          </a:p>
        </p:txBody>
      </p:sp>
      <p:sp>
        <p:nvSpPr>
          <p:cNvPr id="21578" name="Rectangle 74">
            <a:extLst>
              <a:ext uri="{FF2B5EF4-FFF2-40B4-BE49-F238E27FC236}">
                <a16:creationId xmlns:a16="http://schemas.microsoft.com/office/drawing/2014/main" id="{D4885157-AB31-483C-8BB3-DA351A8EE783}"/>
              </a:ext>
            </a:extLst>
          </p:cNvPr>
          <p:cNvSpPr>
            <a:spLocks noChangeArrowheads="1"/>
          </p:cNvSpPr>
          <p:nvPr/>
        </p:nvSpPr>
        <p:spPr bwMode="auto">
          <a:xfrm>
            <a:off x="1476375" y="2781300"/>
            <a:ext cx="2089150" cy="914400"/>
          </a:xfrm>
          <a:prstGeom prst="rect">
            <a:avLst/>
          </a:prstGeom>
          <a:solidFill>
            <a:schemeClr val="tx2"/>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aphicFrame>
        <p:nvGraphicFramePr>
          <p:cNvPr id="21559" name="Object 55">
            <a:extLst>
              <a:ext uri="{FF2B5EF4-FFF2-40B4-BE49-F238E27FC236}">
                <a16:creationId xmlns:a16="http://schemas.microsoft.com/office/drawing/2014/main" id="{B7453A22-5A3F-44F6-B7CC-791C74587342}"/>
              </a:ext>
            </a:extLst>
          </p:cNvPr>
          <p:cNvGraphicFramePr>
            <a:graphicFrameLocks noChangeAspect="1"/>
          </p:cNvGraphicFramePr>
          <p:nvPr/>
        </p:nvGraphicFramePr>
        <p:xfrm>
          <a:off x="1898650" y="2813050"/>
          <a:ext cx="1433513" cy="647700"/>
        </p:xfrm>
        <a:graphic>
          <a:graphicData uri="http://schemas.openxmlformats.org/presentationml/2006/ole">
            <mc:AlternateContent xmlns:mc="http://schemas.openxmlformats.org/markup-compatibility/2006">
              <mc:Choice xmlns:v="urn:schemas-microsoft-com:vml" Requires="v">
                <p:oleObj spid="_x0000_s10369" name="Photo Editor 写真" r:id="rId11" imgW="2657846" imgH="1657581" progId="MSPhotoEd.3">
                  <p:embed/>
                </p:oleObj>
              </mc:Choice>
              <mc:Fallback>
                <p:oleObj name="Photo Editor 写真" r:id="rId11" imgW="2657846" imgH="1657581" progId="MSPhotoEd.3">
                  <p:embed/>
                  <p:pic>
                    <p:nvPicPr>
                      <p:cNvPr id="0" name="Object 5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98650" y="2813050"/>
                        <a:ext cx="143351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1579" name="Oval 75">
            <a:extLst>
              <a:ext uri="{FF2B5EF4-FFF2-40B4-BE49-F238E27FC236}">
                <a16:creationId xmlns:a16="http://schemas.microsoft.com/office/drawing/2014/main" id="{CD7CE271-EFFC-4E98-B017-742A1703C74C}"/>
              </a:ext>
            </a:extLst>
          </p:cNvPr>
          <p:cNvSpPr>
            <a:spLocks noChangeArrowheads="1"/>
          </p:cNvSpPr>
          <p:nvPr/>
        </p:nvSpPr>
        <p:spPr bwMode="auto">
          <a:xfrm>
            <a:off x="4708525" y="2181225"/>
            <a:ext cx="71438" cy="71438"/>
          </a:xfrm>
          <a:prstGeom prst="ellipse">
            <a:avLst/>
          </a:prstGeom>
          <a:solidFill>
            <a:srgbClr val="FF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80" name="Oval 76">
            <a:extLst>
              <a:ext uri="{FF2B5EF4-FFF2-40B4-BE49-F238E27FC236}">
                <a16:creationId xmlns:a16="http://schemas.microsoft.com/office/drawing/2014/main" id="{3CA0B2E7-46F0-4F5A-B8F5-7E98780A14B5}"/>
              </a:ext>
            </a:extLst>
          </p:cNvPr>
          <p:cNvSpPr>
            <a:spLocks noChangeArrowheads="1"/>
          </p:cNvSpPr>
          <p:nvPr/>
        </p:nvSpPr>
        <p:spPr bwMode="auto">
          <a:xfrm>
            <a:off x="7516813" y="2973388"/>
            <a:ext cx="71437" cy="71437"/>
          </a:xfrm>
          <a:prstGeom prst="ellipse">
            <a:avLst/>
          </a:prstGeom>
          <a:solidFill>
            <a:srgbClr val="FF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81" name="Oval 77">
            <a:extLst>
              <a:ext uri="{FF2B5EF4-FFF2-40B4-BE49-F238E27FC236}">
                <a16:creationId xmlns:a16="http://schemas.microsoft.com/office/drawing/2014/main" id="{C07EE90F-D105-4D27-AA4A-95C7360AB2ED}"/>
              </a:ext>
            </a:extLst>
          </p:cNvPr>
          <p:cNvSpPr>
            <a:spLocks noChangeArrowheads="1"/>
          </p:cNvSpPr>
          <p:nvPr/>
        </p:nvSpPr>
        <p:spPr bwMode="auto">
          <a:xfrm>
            <a:off x="4635500" y="1893888"/>
            <a:ext cx="1944688" cy="647700"/>
          </a:xfrm>
          <a:prstGeom prst="ellipse">
            <a:avLst/>
          </a:prstGeom>
          <a:noFill/>
          <a:ln w="9525">
            <a:solidFill>
              <a:srgbClr val="FFFF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82" name="Oval 78">
            <a:extLst>
              <a:ext uri="{FF2B5EF4-FFF2-40B4-BE49-F238E27FC236}">
                <a16:creationId xmlns:a16="http://schemas.microsoft.com/office/drawing/2014/main" id="{C77604B3-1067-4F4E-96AC-B05546EF9015}"/>
              </a:ext>
            </a:extLst>
          </p:cNvPr>
          <p:cNvSpPr>
            <a:spLocks noChangeArrowheads="1"/>
          </p:cNvSpPr>
          <p:nvPr/>
        </p:nvSpPr>
        <p:spPr bwMode="auto">
          <a:xfrm>
            <a:off x="3556000" y="2613025"/>
            <a:ext cx="4032250" cy="865188"/>
          </a:xfrm>
          <a:prstGeom prst="ellipse">
            <a:avLst/>
          </a:prstGeom>
          <a:noFill/>
          <a:ln w="9525">
            <a:solidFill>
              <a:srgbClr val="FFFF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pic>
        <p:nvPicPr>
          <p:cNvPr id="21583" name="ding524.wav">
            <a:hlinkClick r:id="" action="ppaction://media"/>
            <a:extLst>
              <a:ext uri="{FF2B5EF4-FFF2-40B4-BE49-F238E27FC236}">
                <a16:creationId xmlns:a16="http://schemas.microsoft.com/office/drawing/2014/main" id="{E216DAEC-4858-4252-B635-E61C0648461A}"/>
              </a:ext>
            </a:extLst>
          </p:cNvPr>
          <p:cNvPicPr>
            <a:picLocks noChangeAspect="1" noChangeArrowheads="1"/>
          </p:cNvPicPr>
          <p:nvPr>
            <a:audioFile r:link="rId3"/>
            <p:extLst>
              <p:ext uri="{DAA4B4D4-6D71-4841-9C94-3DE7FCFB9230}">
                <p14:media xmlns:p14="http://schemas.microsoft.com/office/powerpoint/2010/main" r:embed="rId2"/>
              </p:ext>
            </p:extLst>
          </p:nvPr>
        </p:nvPicPr>
        <p:blipFill>
          <a:blip r:embed="rId12">
            <a:extLst>
              <a:ext uri="{28A0092B-C50C-407E-A947-70E740481C1C}">
                <a14:useLocalDpi xmlns:a14="http://schemas.microsoft.com/office/drawing/2010/main" val="0"/>
              </a:ext>
            </a:extLst>
          </a:blip>
          <a:srcRect/>
          <a:stretch>
            <a:fillRect/>
          </a:stretch>
        </p:blipFill>
        <p:spPr bwMode="auto">
          <a:xfrm>
            <a:off x="3348038" y="7605713"/>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84" name="j011539.wav">
            <a:hlinkClick r:id="" action="ppaction://media"/>
            <a:extLst>
              <a:ext uri="{FF2B5EF4-FFF2-40B4-BE49-F238E27FC236}">
                <a16:creationId xmlns:a16="http://schemas.microsoft.com/office/drawing/2014/main" id="{09747F3C-0957-4ADD-B936-5C0658E1E0EB}"/>
              </a:ext>
            </a:extLst>
          </p:cNvPr>
          <p:cNvPicPr>
            <a:picLocks noChangeAspect="1" noChangeArrowheads="1"/>
          </p:cNvPicPr>
          <p:nvPr>
            <a:audioFile r:link="rId5"/>
            <p:extLst>
              <p:ext uri="{DAA4B4D4-6D71-4841-9C94-3DE7FCFB9230}">
                <p14:media xmlns:p14="http://schemas.microsoft.com/office/powerpoint/2010/main" r:embed="rId4"/>
              </p:ext>
            </p:extLst>
          </p:nvPr>
        </p:nvPicPr>
        <p:blipFill>
          <a:blip r:embed="rId12">
            <a:extLst>
              <a:ext uri="{28A0092B-C50C-407E-A947-70E740481C1C}">
                <a14:useLocalDpi xmlns:a14="http://schemas.microsoft.com/office/drawing/2010/main" val="0"/>
              </a:ext>
            </a:extLst>
          </a:blip>
          <a:srcRect/>
          <a:stretch>
            <a:fillRect/>
          </a:stretch>
        </p:blipFill>
        <p:spPr bwMode="auto">
          <a:xfrm>
            <a:off x="4284663" y="767715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86" name="Text Box 82">
            <a:extLst>
              <a:ext uri="{FF2B5EF4-FFF2-40B4-BE49-F238E27FC236}">
                <a16:creationId xmlns:a16="http://schemas.microsoft.com/office/drawing/2014/main" id="{65316109-7306-41A2-98F2-82D243CE68E2}"/>
              </a:ext>
            </a:extLst>
          </p:cNvPr>
          <p:cNvSpPr txBox="1">
            <a:spLocks noChangeArrowheads="1"/>
          </p:cNvSpPr>
          <p:nvPr/>
        </p:nvSpPr>
        <p:spPr bwMode="auto">
          <a:xfrm>
            <a:off x="4708525" y="2917825"/>
            <a:ext cx="431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solidFill>
                  <a:schemeClr val="hlink"/>
                </a:solidFill>
              </a:rPr>
              <a:t>N</a:t>
            </a:r>
          </a:p>
        </p:txBody>
      </p:sp>
      <p:sp>
        <p:nvSpPr>
          <p:cNvPr id="21587" name="Text Box 83">
            <a:extLst>
              <a:ext uri="{FF2B5EF4-FFF2-40B4-BE49-F238E27FC236}">
                <a16:creationId xmlns:a16="http://schemas.microsoft.com/office/drawing/2014/main" id="{D3E0B7AB-8BD7-40F0-9344-7C7B931EF9E2}"/>
              </a:ext>
            </a:extLst>
          </p:cNvPr>
          <p:cNvSpPr txBox="1">
            <a:spLocks noChangeArrowheads="1"/>
          </p:cNvSpPr>
          <p:nvPr/>
        </p:nvSpPr>
        <p:spPr bwMode="auto">
          <a:xfrm>
            <a:off x="4776788" y="4064000"/>
            <a:ext cx="431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solidFill>
                  <a:srgbClr val="FF6699"/>
                </a:solidFill>
              </a:rPr>
              <a:t>S</a:t>
            </a:r>
          </a:p>
        </p:txBody>
      </p:sp>
      <p:sp>
        <p:nvSpPr>
          <p:cNvPr id="21588" name="Text Box 84">
            <a:extLst>
              <a:ext uri="{FF2B5EF4-FFF2-40B4-BE49-F238E27FC236}">
                <a16:creationId xmlns:a16="http://schemas.microsoft.com/office/drawing/2014/main" id="{2E8D2C1E-B377-4531-938E-5B22F5AD6504}"/>
              </a:ext>
            </a:extLst>
          </p:cNvPr>
          <p:cNvSpPr txBox="1">
            <a:spLocks noChangeArrowheads="1"/>
          </p:cNvSpPr>
          <p:nvPr/>
        </p:nvSpPr>
        <p:spPr bwMode="auto">
          <a:xfrm>
            <a:off x="5338763" y="3476625"/>
            <a:ext cx="3603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solidFill>
                  <a:schemeClr val="hlink"/>
                </a:solidFill>
              </a:rPr>
              <a:t>N</a:t>
            </a:r>
          </a:p>
        </p:txBody>
      </p:sp>
      <p:sp>
        <p:nvSpPr>
          <p:cNvPr id="21589" name="Text Box 85">
            <a:extLst>
              <a:ext uri="{FF2B5EF4-FFF2-40B4-BE49-F238E27FC236}">
                <a16:creationId xmlns:a16="http://schemas.microsoft.com/office/drawing/2014/main" id="{580798B6-F5CF-4BE4-892B-B708ECF4888C}"/>
              </a:ext>
            </a:extLst>
          </p:cNvPr>
          <p:cNvSpPr txBox="1">
            <a:spLocks noChangeArrowheads="1"/>
          </p:cNvSpPr>
          <p:nvPr/>
        </p:nvSpPr>
        <p:spPr bwMode="auto">
          <a:xfrm>
            <a:off x="4203700" y="3476625"/>
            <a:ext cx="5032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solidFill>
                  <a:srgbClr val="FF6699"/>
                </a:solidFill>
              </a:rPr>
              <a:t>S</a:t>
            </a:r>
          </a:p>
        </p:txBody>
      </p:sp>
      <p:sp>
        <p:nvSpPr>
          <p:cNvPr id="21590" name="Text Box 86">
            <a:extLst>
              <a:ext uri="{FF2B5EF4-FFF2-40B4-BE49-F238E27FC236}">
                <a16:creationId xmlns:a16="http://schemas.microsoft.com/office/drawing/2014/main" id="{279604AE-6E3C-4C44-8A3A-A20296EDB882}"/>
              </a:ext>
            </a:extLst>
          </p:cNvPr>
          <p:cNvSpPr txBox="1">
            <a:spLocks noChangeArrowheads="1"/>
          </p:cNvSpPr>
          <p:nvPr/>
        </p:nvSpPr>
        <p:spPr bwMode="auto">
          <a:xfrm>
            <a:off x="5349875" y="3476625"/>
            <a:ext cx="2889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solidFill>
                  <a:srgbClr val="FF6699"/>
                </a:solidFill>
              </a:rPr>
              <a:t>S</a:t>
            </a:r>
          </a:p>
        </p:txBody>
      </p:sp>
      <p:sp>
        <p:nvSpPr>
          <p:cNvPr id="21591" name="Text Box 87">
            <a:extLst>
              <a:ext uri="{FF2B5EF4-FFF2-40B4-BE49-F238E27FC236}">
                <a16:creationId xmlns:a16="http://schemas.microsoft.com/office/drawing/2014/main" id="{496EE124-3504-4F81-BF34-0F50AC468C1B}"/>
              </a:ext>
            </a:extLst>
          </p:cNvPr>
          <p:cNvSpPr txBox="1">
            <a:spLocks noChangeArrowheads="1"/>
          </p:cNvSpPr>
          <p:nvPr/>
        </p:nvSpPr>
        <p:spPr bwMode="auto">
          <a:xfrm>
            <a:off x="4200525" y="3476625"/>
            <a:ext cx="2873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solidFill>
                  <a:schemeClr val="hlink"/>
                </a:solidFill>
              </a:rPr>
              <a:t>N</a:t>
            </a:r>
          </a:p>
        </p:txBody>
      </p:sp>
      <p:sp>
        <p:nvSpPr>
          <p:cNvPr id="10288" name="テキスト ボックス 1">
            <a:extLst>
              <a:ext uri="{FF2B5EF4-FFF2-40B4-BE49-F238E27FC236}">
                <a16:creationId xmlns:a16="http://schemas.microsoft.com/office/drawing/2014/main" id="{B40979EA-6091-4B7F-899A-7CFB4A9FF8DC}"/>
              </a:ext>
            </a:extLst>
          </p:cNvPr>
          <p:cNvSpPr txBox="1">
            <a:spLocks noChangeArrowheads="1"/>
          </p:cNvSpPr>
          <p:nvPr/>
        </p:nvSpPr>
        <p:spPr bwMode="auto">
          <a:xfrm>
            <a:off x="4408488" y="4321175"/>
            <a:ext cx="12112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a:solidFill>
                  <a:schemeClr val="bg1"/>
                </a:solidFill>
                <a:latin typeface="HGSｺﾞｼｯｸE" panose="020B0900000000000000" pitchFamily="50" charset="-128"/>
                <a:ea typeface="HGSｺﾞｼｯｸE" panose="020B0900000000000000" pitchFamily="50" charset="-128"/>
              </a:rPr>
              <a:t>ヒト頭部</a:t>
            </a:r>
          </a:p>
        </p:txBody>
      </p:sp>
      <p:sp>
        <p:nvSpPr>
          <p:cNvPr id="2" name="矢印: 左 1">
            <a:extLst>
              <a:ext uri="{FF2B5EF4-FFF2-40B4-BE49-F238E27FC236}">
                <a16:creationId xmlns:a16="http://schemas.microsoft.com/office/drawing/2014/main" id="{18F66E26-E254-4043-B1D8-0A4052EED540}"/>
              </a:ext>
            </a:extLst>
          </p:cNvPr>
          <p:cNvSpPr/>
          <p:nvPr/>
        </p:nvSpPr>
        <p:spPr>
          <a:xfrm>
            <a:off x="1965325" y="3605213"/>
            <a:ext cx="1256432" cy="227012"/>
          </a:xfrm>
          <a:prstGeom prst="leftArrow">
            <a:avLst/>
          </a:prstGeom>
          <a:solidFill>
            <a:srgbClr val="B80000"/>
          </a:solidFill>
          <a:ln>
            <a:solidFill>
              <a:srgbClr val="B8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テキスト ボックス 2">
            <a:extLst>
              <a:ext uri="{FF2B5EF4-FFF2-40B4-BE49-F238E27FC236}">
                <a16:creationId xmlns:a16="http://schemas.microsoft.com/office/drawing/2014/main" id="{F9BE8206-981A-4E66-B39A-1A9AB10641F1}"/>
              </a:ext>
            </a:extLst>
          </p:cNvPr>
          <p:cNvSpPr txBox="1"/>
          <p:nvPr/>
        </p:nvSpPr>
        <p:spPr>
          <a:xfrm>
            <a:off x="6799271" y="4568925"/>
            <a:ext cx="1727201" cy="523220"/>
          </a:xfrm>
          <a:prstGeom prst="rect">
            <a:avLst/>
          </a:prstGeom>
          <a:noFill/>
          <a:ln w="12700">
            <a:solidFill>
              <a:schemeClr val="bg1"/>
            </a:solidFill>
          </a:ln>
        </p:spPr>
        <p:txBody>
          <a:bodyPr wrap="square" rtlCol="0">
            <a:spAutoFit/>
          </a:bodyPr>
          <a:lstStyle/>
          <a:p>
            <a:pPr algn="ctr"/>
            <a:r>
              <a:rPr kumimoji="1" lang="ja-JP" altLang="en-US" sz="1400" dirty="0">
                <a:solidFill>
                  <a:schemeClr val="bg1"/>
                </a:solidFill>
                <a:latin typeface="HGSｺﾞｼｯｸE" panose="020B0900000000000000" pitchFamily="50" charset="-128"/>
                <a:ea typeface="HGSｺﾞｼｯｸE" panose="020B0900000000000000" pitchFamily="50" charset="-128"/>
              </a:rPr>
              <a:t>プロトンの半数を励起（反転）</a:t>
            </a:r>
          </a:p>
        </p:txBody>
      </p:sp>
      <p:pic>
        <p:nvPicPr>
          <p:cNvPr id="5" name="図 4">
            <a:extLst>
              <a:ext uri="{FF2B5EF4-FFF2-40B4-BE49-F238E27FC236}">
                <a16:creationId xmlns:a16="http://schemas.microsoft.com/office/drawing/2014/main" id="{0FAB0B67-ADEB-4DB6-BC5B-118E703DE4CE}"/>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255721" y="4918582"/>
            <a:ext cx="1142999" cy="1428749"/>
          </a:xfrm>
          <a:prstGeom prst="rect">
            <a:avLst/>
          </a:prstGeom>
          <a:ln w="12700">
            <a:solidFill>
              <a:schemeClr val="bg1"/>
            </a:solidFill>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579"/>
                                        </p:tgtEl>
                                        <p:attrNameLst>
                                          <p:attrName>style.visibility</p:attrName>
                                        </p:attrNameLst>
                                      </p:cBhvr>
                                      <p:to>
                                        <p:strVal val="visible"/>
                                      </p:to>
                                    </p:set>
                                    <p:animEffect transition="in" filter="fade">
                                      <p:cBhvr>
                                        <p:cTn id="7" dur="1000"/>
                                        <p:tgtEl>
                                          <p:spTgt spid="2157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581"/>
                                        </p:tgtEl>
                                        <p:attrNameLst>
                                          <p:attrName>style.visibility</p:attrName>
                                        </p:attrNameLst>
                                      </p:cBhvr>
                                      <p:to>
                                        <p:strVal val="visible"/>
                                      </p:to>
                                    </p:set>
                                    <p:animEffect transition="in" filter="fade">
                                      <p:cBhvr>
                                        <p:cTn id="10" dur="1000"/>
                                        <p:tgtEl>
                                          <p:spTgt spid="21581"/>
                                        </p:tgtEl>
                                      </p:cBhvr>
                                    </p:animEffect>
                                  </p:childTnLst>
                                </p:cTn>
                              </p:par>
                              <p:par>
                                <p:cTn id="11" presetID="1" presetClass="path" presetSubtype="0" repeatCount="indefinite" fill="hold" grpId="1" nodeType="withEffect">
                                  <p:stCondLst>
                                    <p:cond delay="0"/>
                                  </p:stCondLst>
                                  <p:childTnLst>
                                    <p:animMotion origin="layout" path="M 0.09409 -0.04699 C 0.15295 -0.04699 0.20086 -0.02639 0.20086 -1.85185E-6 C 0.20086 0.0257 0.15295 0.04746 0.09409 0.04746 C 0.03541 0.04746 -0.01181 0.0257 -0.01181 -1.85185E-6 C -0.01181 -0.02639 0.03541 -0.04699 0.09409 -0.04699 Z " pathEditMode="relative" rAng="0" ptsTypes="fffff">
                                      <p:cBhvr>
                                        <p:cTn id="12" dur="2000" fill="hold"/>
                                        <p:tgtEl>
                                          <p:spTgt spid="21579"/>
                                        </p:tgtEl>
                                        <p:attrNameLst>
                                          <p:attrName>ppt_x</p:attrName>
                                          <p:attrName>ppt_y</p:attrName>
                                        </p:attrNameLst>
                                      </p:cBhvr>
                                      <p:rCtr x="35" y="4722"/>
                                    </p:animMotion>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1573"/>
                                        </p:tgtEl>
                                        <p:attrNameLst>
                                          <p:attrName>style.visibility</p:attrName>
                                        </p:attrNameLst>
                                      </p:cBhvr>
                                      <p:to>
                                        <p:strVal val="visible"/>
                                      </p:to>
                                    </p:set>
                                    <p:animEffect transition="in" filter="fade">
                                      <p:cBhvr>
                                        <p:cTn id="17" dur="2000"/>
                                        <p:tgtEl>
                                          <p:spTgt spid="21573"/>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1587"/>
                                        </p:tgtEl>
                                        <p:attrNameLst>
                                          <p:attrName>style.visibility</p:attrName>
                                        </p:attrNameLst>
                                      </p:cBhvr>
                                      <p:to>
                                        <p:strVal val="visible"/>
                                      </p:to>
                                    </p:set>
                                    <p:animEffect transition="in" filter="fade">
                                      <p:cBhvr>
                                        <p:cTn id="20" dur="2000"/>
                                        <p:tgtEl>
                                          <p:spTgt spid="21587"/>
                                        </p:tgtEl>
                                      </p:cBhvr>
                                    </p:animEffect>
                                  </p:childTnLst>
                                </p:cTn>
                              </p:par>
                              <p:par>
                                <p:cTn id="21" presetID="10" presetClass="entr" presetSubtype="0" fill="hold" nodeType="withEffect">
                                  <p:stCondLst>
                                    <p:cond delay="0"/>
                                  </p:stCondLst>
                                  <p:childTnLst>
                                    <p:set>
                                      <p:cBhvr>
                                        <p:cTn id="22" dur="1" fill="hold">
                                          <p:stCondLst>
                                            <p:cond delay="0"/>
                                          </p:stCondLst>
                                        </p:cTn>
                                        <p:tgtEl>
                                          <p:spTgt spid="21535"/>
                                        </p:tgtEl>
                                        <p:attrNameLst>
                                          <p:attrName>style.visibility</p:attrName>
                                        </p:attrNameLst>
                                      </p:cBhvr>
                                      <p:to>
                                        <p:strVal val="visible"/>
                                      </p:to>
                                    </p:set>
                                    <p:animEffect transition="in" filter="fade">
                                      <p:cBhvr>
                                        <p:cTn id="23" dur="2000"/>
                                        <p:tgtEl>
                                          <p:spTgt spid="21535"/>
                                        </p:tgtEl>
                                      </p:cBhvr>
                                    </p:animEffect>
                                  </p:childTnLst>
                                </p:cTn>
                              </p:par>
                              <p:par>
                                <p:cTn id="24" presetID="10" presetClass="entr" presetSubtype="0" fill="hold" grpId="0" nodeType="withEffect">
                                  <p:stCondLst>
                                    <p:cond delay="2000"/>
                                  </p:stCondLst>
                                  <p:childTnLst>
                                    <p:set>
                                      <p:cBhvr>
                                        <p:cTn id="25" dur="1" fill="hold">
                                          <p:stCondLst>
                                            <p:cond delay="0"/>
                                          </p:stCondLst>
                                        </p:cTn>
                                        <p:tgtEl>
                                          <p:spTgt spid="21586"/>
                                        </p:tgtEl>
                                        <p:attrNameLst>
                                          <p:attrName>style.visibility</p:attrName>
                                        </p:attrNameLst>
                                      </p:cBhvr>
                                      <p:to>
                                        <p:strVal val="visible"/>
                                      </p:to>
                                    </p:set>
                                    <p:animEffect transition="in" filter="fade">
                                      <p:cBhvr>
                                        <p:cTn id="26" dur="2000"/>
                                        <p:tgtEl>
                                          <p:spTgt spid="21586"/>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1577"/>
                                        </p:tgtEl>
                                        <p:attrNameLst>
                                          <p:attrName>style.visibility</p:attrName>
                                        </p:attrNameLst>
                                      </p:cBhvr>
                                      <p:to>
                                        <p:strVal val="visible"/>
                                      </p:to>
                                    </p:set>
                                    <p:animEffect transition="in" filter="fade">
                                      <p:cBhvr>
                                        <p:cTn id="31" dur="2000"/>
                                        <p:tgtEl>
                                          <p:spTgt spid="21577"/>
                                        </p:tgtEl>
                                      </p:cBhvr>
                                    </p:animEffect>
                                  </p:childTnLst>
                                </p:cTn>
                              </p:par>
                              <p:par>
                                <p:cTn id="32" presetID="1" presetClass="mediacall" presetSubtype="0" fill="hold" nodeType="withEffect">
                                  <p:stCondLst>
                                    <p:cond delay="1000"/>
                                  </p:stCondLst>
                                  <p:childTnLst>
                                    <p:cmd type="call" cmd="playFrom(0.0)">
                                      <p:cBhvr>
                                        <p:cTn id="33" dur="916" fill="hold"/>
                                        <p:tgtEl>
                                          <p:spTgt spid="21583"/>
                                        </p:tgtEl>
                                      </p:cBhvr>
                                    </p:cmd>
                                  </p:childTnLst>
                                </p:cTn>
                              </p:par>
                              <p:par>
                                <p:cTn id="34" presetID="2" presetClass="entr" presetSubtype="9" fill="hold" grpId="0" nodeType="withEffect">
                                  <p:stCondLst>
                                    <p:cond delay="0"/>
                                  </p:stCondLst>
                                  <p:childTnLst>
                                    <p:set>
                                      <p:cBhvr>
                                        <p:cTn id="35" dur="1" fill="hold">
                                          <p:stCondLst>
                                            <p:cond delay="0"/>
                                          </p:stCondLst>
                                        </p:cTn>
                                        <p:tgtEl>
                                          <p:spTgt spid="21543"/>
                                        </p:tgtEl>
                                        <p:attrNameLst>
                                          <p:attrName>style.visibility</p:attrName>
                                        </p:attrNameLst>
                                      </p:cBhvr>
                                      <p:to>
                                        <p:strVal val="visible"/>
                                      </p:to>
                                    </p:set>
                                    <p:anim calcmode="lin" valueType="num">
                                      <p:cBhvr additive="base">
                                        <p:cTn id="36" dur="1000" fill="hold"/>
                                        <p:tgtEl>
                                          <p:spTgt spid="21543"/>
                                        </p:tgtEl>
                                        <p:attrNameLst>
                                          <p:attrName>ppt_x</p:attrName>
                                        </p:attrNameLst>
                                      </p:cBhvr>
                                      <p:tavLst>
                                        <p:tav tm="0">
                                          <p:val>
                                            <p:strVal val="0-#ppt_w/2"/>
                                          </p:val>
                                        </p:tav>
                                        <p:tav tm="100000">
                                          <p:val>
                                            <p:strVal val="#ppt_x"/>
                                          </p:val>
                                        </p:tav>
                                      </p:tavLst>
                                    </p:anim>
                                    <p:anim calcmode="lin" valueType="num">
                                      <p:cBhvr additive="base">
                                        <p:cTn id="37" dur="1000" fill="hold"/>
                                        <p:tgtEl>
                                          <p:spTgt spid="21543"/>
                                        </p:tgtEl>
                                        <p:attrNameLst>
                                          <p:attrName>ppt_y</p:attrName>
                                        </p:attrNameLst>
                                      </p:cBhvr>
                                      <p:tavLst>
                                        <p:tav tm="0">
                                          <p:val>
                                            <p:strVal val="0-#ppt_h/2"/>
                                          </p:val>
                                        </p:tav>
                                        <p:tav tm="100000">
                                          <p:val>
                                            <p:strVal val="#ppt_y"/>
                                          </p:val>
                                        </p:tav>
                                      </p:tavLst>
                                    </p:anim>
                                  </p:childTnLst>
                                </p:cTn>
                              </p:par>
                              <p:par>
                                <p:cTn id="38" presetID="10" presetClass="entr" presetSubtype="0" fill="hold" grpId="0" nodeType="withEffect">
                                  <p:stCondLst>
                                    <p:cond delay="3000"/>
                                  </p:stCondLst>
                                  <p:childTnLst>
                                    <p:set>
                                      <p:cBhvr>
                                        <p:cTn id="39" dur="1" fill="hold">
                                          <p:stCondLst>
                                            <p:cond delay="0"/>
                                          </p:stCondLst>
                                        </p:cTn>
                                        <p:tgtEl>
                                          <p:spTgt spid="21544"/>
                                        </p:tgtEl>
                                        <p:attrNameLst>
                                          <p:attrName>style.visibility</p:attrName>
                                        </p:attrNameLst>
                                      </p:cBhvr>
                                      <p:to>
                                        <p:strVal val="visible"/>
                                      </p:to>
                                    </p:set>
                                    <p:animEffect transition="in" filter="fade">
                                      <p:cBhvr>
                                        <p:cTn id="40" dur="500"/>
                                        <p:tgtEl>
                                          <p:spTgt spid="21544"/>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499"/>
                                          </p:stCondLst>
                                        </p:cTn>
                                        <p:tgtEl>
                                          <p:spTgt spid="21518"/>
                                        </p:tgtEl>
                                        <p:attrNameLst>
                                          <p:attrName>style.visibility</p:attrName>
                                        </p:attrNameLst>
                                      </p:cBhvr>
                                      <p:to>
                                        <p:strVal val="visible"/>
                                      </p:to>
                                    </p:set>
                                  </p:childTnLst>
                                </p:cTn>
                              </p:par>
                              <p:par>
                                <p:cTn id="45" presetID="10" presetClass="exit" presetSubtype="0" fill="hold" grpId="1" nodeType="withEffect">
                                  <p:stCondLst>
                                    <p:cond delay="2000"/>
                                  </p:stCondLst>
                                  <p:childTnLst>
                                    <p:animEffect transition="out" filter="fade">
                                      <p:cBhvr>
                                        <p:cTn id="46" dur="5000"/>
                                        <p:tgtEl>
                                          <p:spTgt spid="21586"/>
                                        </p:tgtEl>
                                      </p:cBhvr>
                                    </p:animEffect>
                                    <p:set>
                                      <p:cBhvr>
                                        <p:cTn id="47" dur="1" fill="hold">
                                          <p:stCondLst>
                                            <p:cond delay="4999"/>
                                          </p:stCondLst>
                                        </p:cTn>
                                        <p:tgtEl>
                                          <p:spTgt spid="21586"/>
                                        </p:tgtEl>
                                        <p:attrNameLst>
                                          <p:attrName>style.visibility</p:attrName>
                                        </p:attrNameLst>
                                      </p:cBhvr>
                                      <p:to>
                                        <p:strVal val="hidden"/>
                                      </p:to>
                                    </p:set>
                                  </p:childTnLst>
                                </p:cTn>
                              </p:par>
                              <p:par>
                                <p:cTn id="48" presetID="10" presetClass="exit" presetSubtype="0" fill="hold" grpId="1" nodeType="withEffect">
                                  <p:stCondLst>
                                    <p:cond delay="2000"/>
                                  </p:stCondLst>
                                  <p:childTnLst>
                                    <p:animEffect transition="out" filter="fade">
                                      <p:cBhvr>
                                        <p:cTn id="49" dur="5000"/>
                                        <p:tgtEl>
                                          <p:spTgt spid="21587"/>
                                        </p:tgtEl>
                                      </p:cBhvr>
                                    </p:animEffect>
                                    <p:set>
                                      <p:cBhvr>
                                        <p:cTn id="50" dur="1" fill="hold">
                                          <p:stCondLst>
                                            <p:cond delay="4999"/>
                                          </p:stCondLst>
                                        </p:cTn>
                                        <p:tgtEl>
                                          <p:spTgt spid="21587"/>
                                        </p:tgtEl>
                                        <p:attrNameLst>
                                          <p:attrName>style.visibility</p:attrName>
                                        </p:attrNameLst>
                                      </p:cBhvr>
                                      <p:to>
                                        <p:strVal val="hidden"/>
                                      </p:to>
                                    </p:set>
                                  </p:childTnLst>
                                </p:cTn>
                              </p:par>
                              <p:par>
                                <p:cTn id="51" presetID="23" presetClass="emph" presetSubtype="0" repeatCount="indefinite" fill="hold" grpId="1" nodeType="withEffect">
                                  <p:stCondLst>
                                    <p:cond delay="0"/>
                                  </p:stCondLst>
                                  <p:childTnLst>
                                    <p:animClr clrSpc="hsl" dir="cw">
                                      <p:cBhvr override="childStyle">
                                        <p:cTn id="52" dur="500" fill="hold"/>
                                        <p:tgtEl>
                                          <p:spTgt spid="21543"/>
                                        </p:tgtEl>
                                        <p:attrNameLst>
                                          <p:attrName>style.color</p:attrName>
                                        </p:attrNameLst>
                                      </p:cBhvr>
                                      <p:by>
                                        <p:hsl h="10842353" s="0" l="0"/>
                                      </p:by>
                                    </p:animClr>
                                    <p:animClr clrSpc="hsl" dir="cw">
                                      <p:cBhvr>
                                        <p:cTn id="53" dur="500" fill="hold"/>
                                        <p:tgtEl>
                                          <p:spTgt spid="21543"/>
                                        </p:tgtEl>
                                        <p:attrNameLst>
                                          <p:attrName>fillcolor</p:attrName>
                                        </p:attrNameLst>
                                      </p:cBhvr>
                                      <p:by>
                                        <p:hsl h="10842353" s="0" l="0"/>
                                      </p:by>
                                    </p:animClr>
                                    <p:animClr clrSpc="hsl" dir="cw">
                                      <p:cBhvr>
                                        <p:cTn id="54" dur="500" fill="hold"/>
                                        <p:tgtEl>
                                          <p:spTgt spid="21543"/>
                                        </p:tgtEl>
                                        <p:attrNameLst>
                                          <p:attrName>stroke.color</p:attrName>
                                        </p:attrNameLst>
                                      </p:cBhvr>
                                      <p:by>
                                        <p:hsl h="10842353" s="0" l="0"/>
                                      </p:by>
                                    </p:animClr>
                                    <p:set>
                                      <p:cBhvr>
                                        <p:cTn id="55" dur="500" fill="hold"/>
                                        <p:tgtEl>
                                          <p:spTgt spid="21543"/>
                                        </p:tgtEl>
                                        <p:attrNameLst>
                                          <p:attrName>fill.type</p:attrName>
                                        </p:attrNameLst>
                                      </p:cBhvr>
                                      <p:to>
                                        <p:strVal val="solid"/>
                                      </p:to>
                                    </p:set>
                                  </p:childTnLst>
                                </p:cTn>
                              </p:par>
                              <p:par>
                                <p:cTn id="56" presetID="1" presetClass="entr" presetSubtype="0" fill="hold" grpId="0" nodeType="withEffect">
                                  <p:stCondLst>
                                    <p:cond delay="0"/>
                                  </p:stCondLst>
                                  <p:iterate type="lt">
                                    <p:tmAbs val="75"/>
                                  </p:iterate>
                                  <p:childTnLst>
                                    <p:set>
                                      <p:cBhvr>
                                        <p:cTn id="57" dur="1" fill="hold">
                                          <p:stCondLst>
                                            <p:cond delay="74"/>
                                          </p:stCondLst>
                                        </p:cTn>
                                        <p:tgtEl>
                                          <p:spTgt spid="21546"/>
                                        </p:tgtEl>
                                        <p:attrNameLst>
                                          <p:attrName>style.visibility</p:attrName>
                                        </p:attrNameLst>
                                      </p:cBhvr>
                                      <p:to>
                                        <p:strVal val="visible"/>
                                      </p:to>
                                    </p:set>
                                  </p:childTnLst>
                                </p:cTn>
                              </p:par>
                              <p:par>
                                <p:cTn id="58" presetID="23" presetClass="emph" presetSubtype="0" repeatCount="indefinite" fill="hold" grpId="1" nodeType="withEffect">
                                  <p:stCondLst>
                                    <p:cond delay="0"/>
                                  </p:stCondLst>
                                  <p:iterate type="lt">
                                    <p:tmPct val="0"/>
                                  </p:iterate>
                                  <p:childTnLst>
                                    <p:animClr clrSpc="hsl" dir="cw">
                                      <p:cBhvr override="childStyle">
                                        <p:cTn id="59" dur="500" fill="hold"/>
                                        <p:tgtEl>
                                          <p:spTgt spid="21546"/>
                                        </p:tgtEl>
                                        <p:attrNameLst>
                                          <p:attrName>style.color</p:attrName>
                                        </p:attrNameLst>
                                      </p:cBhvr>
                                      <p:by>
                                        <p:hsl h="10842353" s="0" l="0"/>
                                      </p:by>
                                    </p:animClr>
                                    <p:animClr clrSpc="hsl" dir="cw">
                                      <p:cBhvr>
                                        <p:cTn id="60" dur="500" fill="hold"/>
                                        <p:tgtEl>
                                          <p:spTgt spid="21546"/>
                                        </p:tgtEl>
                                        <p:attrNameLst>
                                          <p:attrName>fillcolor</p:attrName>
                                        </p:attrNameLst>
                                      </p:cBhvr>
                                      <p:by>
                                        <p:hsl h="10842353" s="0" l="0"/>
                                      </p:by>
                                    </p:animClr>
                                    <p:animClr clrSpc="hsl" dir="cw">
                                      <p:cBhvr>
                                        <p:cTn id="61" dur="500" fill="hold"/>
                                        <p:tgtEl>
                                          <p:spTgt spid="21546"/>
                                        </p:tgtEl>
                                        <p:attrNameLst>
                                          <p:attrName>stroke.color</p:attrName>
                                        </p:attrNameLst>
                                      </p:cBhvr>
                                      <p:by>
                                        <p:hsl h="10842353" s="0" l="0"/>
                                      </p:by>
                                    </p:animClr>
                                    <p:set>
                                      <p:cBhvr>
                                        <p:cTn id="62" dur="500" fill="hold"/>
                                        <p:tgtEl>
                                          <p:spTgt spid="21546"/>
                                        </p:tgtEl>
                                        <p:attrNameLst>
                                          <p:attrName>fill.type</p:attrName>
                                        </p:attrNameLst>
                                      </p:cBhvr>
                                      <p:to>
                                        <p:strVal val="solid"/>
                                      </p:to>
                                    </p:set>
                                  </p:childTnLst>
                                </p:cTn>
                              </p:par>
                              <p:par>
                                <p:cTn id="63" presetID="10" presetClass="entr" presetSubtype="0" fill="hold" grpId="0" nodeType="withEffect">
                                  <p:stCondLst>
                                    <p:cond delay="7000"/>
                                  </p:stCondLst>
                                  <p:childTnLst>
                                    <p:set>
                                      <p:cBhvr>
                                        <p:cTn id="64" dur="1" fill="hold">
                                          <p:stCondLst>
                                            <p:cond delay="0"/>
                                          </p:stCondLst>
                                        </p:cTn>
                                        <p:tgtEl>
                                          <p:spTgt spid="21582"/>
                                        </p:tgtEl>
                                        <p:attrNameLst>
                                          <p:attrName>style.visibility</p:attrName>
                                        </p:attrNameLst>
                                      </p:cBhvr>
                                      <p:to>
                                        <p:strVal val="visible"/>
                                      </p:to>
                                    </p:set>
                                    <p:animEffect transition="in" filter="fade">
                                      <p:cBhvr>
                                        <p:cTn id="65" dur="5000"/>
                                        <p:tgtEl>
                                          <p:spTgt spid="21582"/>
                                        </p:tgtEl>
                                      </p:cBhvr>
                                    </p:animEffect>
                                  </p:childTnLst>
                                </p:cTn>
                              </p:par>
                              <p:par>
                                <p:cTn id="66" presetID="10" presetClass="exit" presetSubtype="0" fill="hold" grpId="0" nodeType="withEffect">
                                  <p:stCondLst>
                                    <p:cond delay="1500"/>
                                  </p:stCondLst>
                                  <p:childTnLst>
                                    <p:animEffect transition="out" filter="fade">
                                      <p:cBhvr>
                                        <p:cTn id="67" dur="5000"/>
                                        <p:tgtEl>
                                          <p:spTgt spid="21529"/>
                                        </p:tgtEl>
                                      </p:cBhvr>
                                    </p:animEffect>
                                    <p:set>
                                      <p:cBhvr>
                                        <p:cTn id="68" dur="1" fill="hold">
                                          <p:stCondLst>
                                            <p:cond delay="4999"/>
                                          </p:stCondLst>
                                        </p:cTn>
                                        <p:tgtEl>
                                          <p:spTgt spid="21529"/>
                                        </p:tgtEl>
                                        <p:attrNameLst>
                                          <p:attrName>style.visibility</p:attrName>
                                        </p:attrNameLst>
                                      </p:cBhvr>
                                      <p:to>
                                        <p:strVal val="hidden"/>
                                      </p:to>
                                    </p:set>
                                  </p:childTnLst>
                                </p:cTn>
                              </p:par>
                              <p:par>
                                <p:cTn id="69" presetID="10" presetClass="exit" presetSubtype="0" fill="hold" grpId="1" nodeType="withEffect">
                                  <p:stCondLst>
                                    <p:cond delay="1500"/>
                                  </p:stCondLst>
                                  <p:childTnLst>
                                    <p:animEffect transition="out" filter="fade">
                                      <p:cBhvr>
                                        <p:cTn id="70" dur="2000"/>
                                        <p:tgtEl>
                                          <p:spTgt spid="21581"/>
                                        </p:tgtEl>
                                      </p:cBhvr>
                                    </p:animEffect>
                                    <p:set>
                                      <p:cBhvr>
                                        <p:cTn id="71" dur="1" fill="hold">
                                          <p:stCondLst>
                                            <p:cond delay="1999"/>
                                          </p:stCondLst>
                                        </p:cTn>
                                        <p:tgtEl>
                                          <p:spTgt spid="21581"/>
                                        </p:tgtEl>
                                        <p:attrNameLst>
                                          <p:attrName>style.visibility</p:attrName>
                                        </p:attrNameLst>
                                      </p:cBhvr>
                                      <p:to>
                                        <p:strVal val="hidden"/>
                                      </p:to>
                                    </p:set>
                                  </p:childTnLst>
                                </p:cTn>
                              </p:par>
                              <p:par>
                                <p:cTn id="72" presetID="10" presetClass="exit" presetSubtype="0" fill="hold" grpId="2" nodeType="withEffect">
                                  <p:stCondLst>
                                    <p:cond delay="1500"/>
                                  </p:stCondLst>
                                  <p:childTnLst>
                                    <p:animEffect transition="out" filter="fade">
                                      <p:cBhvr>
                                        <p:cTn id="73" dur="2000"/>
                                        <p:tgtEl>
                                          <p:spTgt spid="21579"/>
                                        </p:tgtEl>
                                      </p:cBhvr>
                                    </p:animEffect>
                                    <p:set>
                                      <p:cBhvr>
                                        <p:cTn id="74" dur="1" fill="hold">
                                          <p:stCondLst>
                                            <p:cond delay="1999"/>
                                          </p:stCondLst>
                                        </p:cTn>
                                        <p:tgtEl>
                                          <p:spTgt spid="21579"/>
                                        </p:tgtEl>
                                        <p:attrNameLst>
                                          <p:attrName>style.visibility</p:attrName>
                                        </p:attrNameLst>
                                      </p:cBhvr>
                                      <p:to>
                                        <p:strVal val="hidden"/>
                                      </p:to>
                                    </p:set>
                                  </p:childTnLst>
                                </p:cTn>
                              </p:par>
                              <p:par>
                                <p:cTn id="75" presetID="10" presetClass="exit" presetSubtype="0" fill="hold" nodeType="withEffect">
                                  <p:stCondLst>
                                    <p:cond delay="2000"/>
                                  </p:stCondLst>
                                  <p:childTnLst>
                                    <p:animEffect transition="out" filter="fade">
                                      <p:cBhvr>
                                        <p:cTn id="76" dur="5000"/>
                                        <p:tgtEl>
                                          <p:spTgt spid="21533"/>
                                        </p:tgtEl>
                                      </p:cBhvr>
                                    </p:animEffect>
                                    <p:set>
                                      <p:cBhvr>
                                        <p:cTn id="77" dur="1" fill="hold">
                                          <p:stCondLst>
                                            <p:cond delay="4999"/>
                                          </p:stCondLst>
                                        </p:cTn>
                                        <p:tgtEl>
                                          <p:spTgt spid="21533"/>
                                        </p:tgtEl>
                                        <p:attrNameLst>
                                          <p:attrName>style.visibility</p:attrName>
                                        </p:attrNameLst>
                                      </p:cBhvr>
                                      <p:to>
                                        <p:strVal val="hidden"/>
                                      </p:to>
                                    </p:set>
                                  </p:childTnLst>
                                </p:cTn>
                              </p:par>
                              <p:par>
                                <p:cTn id="78" presetID="10" presetClass="exit" presetSubtype="0" fill="hold" nodeType="withEffect">
                                  <p:stCondLst>
                                    <p:cond delay="2000"/>
                                  </p:stCondLst>
                                  <p:childTnLst>
                                    <p:animEffect transition="out" filter="fade">
                                      <p:cBhvr>
                                        <p:cTn id="79" dur="5000"/>
                                        <p:tgtEl>
                                          <p:spTgt spid="21534"/>
                                        </p:tgtEl>
                                      </p:cBhvr>
                                    </p:animEffect>
                                    <p:set>
                                      <p:cBhvr>
                                        <p:cTn id="80" dur="1" fill="hold">
                                          <p:stCondLst>
                                            <p:cond delay="4999"/>
                                          </p:stCondLst>
                                        </p:cTn>
                                        <p:tgtEl>
                                          <p:spTgt spid="21534"/>
                                        </p:tgtEl>
                                        <p:attrNameLst>
                                          <p:attrName>style.visibility</p:attrName>
                                        </p:attrNameLst>
                                      </p:cBhvr>
                                      <p:to>
                                        <p:strVal val="hidden"/>
                                      </p:to>
                                    </p:set>
                                  </p:childTnLst>
                                </p:cTn>
                              </p:par>
                              <p:par>
                                <p:cTn id="81" presetID="10" presetClass="exit" presetSubtype="0" fill="hold" grpId="0" nodeType="withEffect">
                                  <p:stCondLst>
                                    <p:cond delay="2000"/>
                                  </p:stCondLst>
                                  <p:childTnLst>
                                    <p:animEffect transition="out" filter="fade">
                                      <p:cBhvr>
                                        <p:cTn id="82" dur="5000"/>
                                        <p:tgtEl>
                                          <p:spTgt spid="21516"/>
                                        </p:tgtEl>
                                      </p:cBhvr>
                                    </p:animEffect>
                                    <p:set>
                                      <p:cBhvr>
                                        <p:cTn id="83" dur="1" fill="hold">
                                          <p:stCondLst>
                                            <p:cond delay="4999"/>
                                          </p:stCondLst>
                                        </p:cTn>
                                        <p:tgtEl>
                                          <p:spTgt spid="21516"/>
                                        </p:tgtEl>
                                        <p:attrNameLst>
                                          <p:attrName>style.visibility</p:attrName>
                                        </p:attrNameLst>
                                      </p:cBhvr>
                                      <p:to>
                                        <p:strVal val="hidden"/>
                                      </p:to>
                                    </p:set>
                                  </p:childTnLst>
                                </p:cTn>
                              </p:par>
                              <p:par>
                                <p:cTn id="84" presetID="10" presetClass="entr" presetSubtype="0" fill="hold" grpId="0" nodeType="withEffect">
                                  <p:stCondLst>
                                    <p:cond delay="7000"/>
                                  </p:stCondLst>
                                  <p:childTnLst>
                                    <p:set>
                                      <p:cBhvr>
                                        <p:cTn id="85" dur="1" fill="hold">
                                          <p:stCondLst>
                                            <p:cond delay="0"/>
                                          </p:stCondLst>
                                        </p:cTn>
                                        <p:tgtEl>
                                          <p:spTgt spid="21580"/>
                                        </p:tgtEl>
                                        <p:attrNameLst>
                                          <p:attrName>style.visibility</p:attrName>
                                        </p:attrNameLst>
                                      </p:cBhvr>
                                      <p:to>
                                        <p:strVal val="visible"/>
                                      </p:to>
                                    </p:set>
                                    <p:animEffect transition="in" filter="fade">
                                      <p:cBhvr>
                                        <p:cTn id="86" dur="5000"/>
                                        <p:tgtEl>
                                          <p:spTgt spid="21580"/>
                                        </p:tgtEl>
                                      </p:cBhvr>
                                    </p:animEffect>
                                  </p:childTnLst>
                                </p:cTn>
                              </p:par>
                              <p:par>
                                <p:cTn id="87" presetID="1" presetClass="path" presetSubtype="0" repeatCount="indefinite" fill="hold" grpId="1" nodeType="withEffect">
                                  <p:stCondLst>
                                    <p:cond delay="6000"/>
                                  </p:stCondLst>
                                  <p:childTnLst>
                                    <p:animMotion origin="layout" path="M -0.21736 -0.05764 C -0.09548 -0.05764 0.004 -0.03009 0.004 0.00486 C 0.004 0.03935 -0.09548 0.06852 -0.21736 0.06852 C -0.33906 0.06852 -0.43698 0.03935 -0.43698 0.00486 C -0.43698 -0.03009 -0.33906 -0.05764 -0.21736 -0.05764 Z " pathEditMode="relative" rAng="0" ptsTypes="fffff">
                                      <p:cBhvr>
                                        <p:cTn id="88" dur="2000" fill="hold"/>
                                        <p:tgtEl>
                                          <p:spTgt spid="21580"/>
                                        </p:tgtEl>
                                        <p:attrNameLst>
                                          <p:attrName>ppt_x</p:attrName>
                                          <p:attrName>ppt_y</p:attrName>
                                        </p:attrNameLst>
                                      </p:cBhvr>
                                      <p:rCtr x="87" y="6296"/>
                                    </p:animMotion>
                                  </p:childTnLst>
                                </p:cTn>
                              </p:par>
                              <p:par>
                                <p:cTn id="89" presetID="10" presetClass="entr" presetSubtype="0" repeatCount="indefinite" fill="hold" grpId="0" nodeType="withEffect">
                                  <p:stCondLst>
                                    <p:cond delay="5000"/>
                                  </p:stCondLst>
                                  <p:childTnLst>
                                    <p:set>
                                      <p:cBhvr>
                                        <p:cTn id="90" dur="1" fill="hold">
                                          <p:stCondLst>
                                            <p:cond delay="0"/>
                                          </p:stCondLst>
                                        </p:cTn>
                                        <p:tgtEl>
                                          <p:spTgt spid="21588"/>
                                        </p:tgtEl>
                                        <p:attrNameLst>
                                          <p:attrName>style.visibility</p:attrName>
                                        </p:attrNameLst>
                                      </p:cBhvr>
                                      <p:to>
                                        <p:strVal val="visible"/>
                                      </p:to>
                                    </p:set>
                                    <p:animEffect transition="in" filter="fade">
                                      <p:cBhvr>
                                        <p:cTn id="91" dur="2000"/>
                                        <p:tgtEl>
                                          <p:spTgt spid="21588"/>
                                        </p:tgtEl>
                                      </p:cBhvr>
                                    </p:animEffect>
                                  </p:childTnLst>
                                </p:cTn>
                              </p:par>
                              <p:par>
                                <p:cTn id="92" presetID="10" presetClass="entr" presetSubtype="0" repeatCount="indefinite" fill="hold" grpId="0" nodeType="withEffect">
                                  <p:stCondLst>
                                    <p:cond delay="5000"/>
                                  </p:stCondLst>
                                  <p:childTnLst>
                                    <p:set>
                                      <p:cBhvr>
                                        <p:cTn id="93" dur="1" fill="hold">
                                          <p:stCondLst>
                                            <p:cond delay="0"/>
                                          </p:stCondLst>
                                        </p:cTn>
                                        <p:tgtEl>
                                          <p:spTgt spid="21589"/>
                                        </p:tgtEl>
                                        <p:attrNameLst>
                                          <p:attrName>style.visibility</p:attrName>
                                        </p:attrNameLst>
                                      </p:cBhvr>
                                      <p:to>
                                        <p:strVal val="visible"/>
                                      </p:to>
                                    </p:set>
                                    <p:animEffect transition="in" filter="fade">
                                      <p:cBhvr>
                                        <p:cTn id="94" dur="2000"/>
                                        <p:tgtEl>
                                          <p:spTgt spid="21589"/>
                                        </p:tgtEl>
                                      </p:cBhvr>
                                    </p:animEffect>
                                  </p:childTnLst>
                                </p:cTn>
                              </p:par>
                              <p:par>
                                <p:cTn id="95" presetID="10" presetClass="entr" presetSubtype="0" repeatCount="indefinite" fill="hold" grpId="0" nodeType="withEffect">
                                  <p:stCondLst>
                                    <p:cond delay="6000"/>
                                  </p:stCondLst>
                                  <p:childTnLst>
                                    <p:set>
                                      <p:cBhvr>
                                        <p:cTn id="96" dur="1" fill="hold">
                                          <p:stCondLst>
                                            <p:cond delay="0"/>
                                          </p:stCondLst>
                                        </p:cTn>
                                        <p:tgtEl>
                                          <p:spTgt spid="21591"/>
                                        </p:tgtEl>
                                        <p:attrNameLst>
                                          <p:attrName>style.visibility</p:attrName>
                                        </p:attrNameLst>
                                      </p:cBhvr>
                                      <p:to>
                                        <p:strVal val="visible"/>
                                      </p:to>
                                    </p:set>
                                    <p:animEffect transition="in" filter="fade">
                                      <p:cBhvr>
                                        <p:cTn id="97" dur="2000"/>
                                        <p:tgtEl>
                                          <p:spTgt spid="21591"/>
                                        </p:tgtEl>
                                      </p:cBhvr>
                                    </p:animEffect>
                                  </p:childTnLst>
                                </p:cTn>
                              </p:par>
                              <p:par>
                                <p:cTn id="98" presetID="10" presetClass="entr" presetSubtype="0" repeatCount="indefinite" fill="hold" grpId="0" nodeType="withEffect">
                                  <p:stCondLst>
                                    <p:cond delay="6000"/>
                                  </p:stCondLst>
                                  <p:childTnLst>
                                    <p:set>
                                      <p:cBhvr>
                                        <p:cTn id="99" dur="1" fill="hold">
                                          <p:stCondLst>
                                            <p:cond delay="0"/>
                                          </p:stCondLst>
                                        </p:cTn>
                                        <p:tgtEl>
                                          <p:spTgt spid="21590"/>
                                        </p:tgtEl>
                                        <p:attrNameLst>
                                          <p:attrName>style.visibility</p:attrName>
                                        </p:attrNameLst>
                                      </p:cBhvr>
                                      <p:to>
                                        <p:strVal val="visible"/>
                                      </p:to>
                                    </p:set>
                                    <p:animEffect transition="in" filter="fade">
                                      <p:cBhvr>
                                        <p:cTn id="100" dur="2000"/>
                                        <p:tgtEl>
                                          <p:spTgt spid="21590"/>
                                        </p:tgtEl>
                                      </p:cBhvr>
                                    </p:animEffect>
                                  </p:childTnLst>
                                </p:cTn>
                              </p:par>
                              <p:par>
                                <p:cTn id="101" presetID="22" presetClass="entr" presetSubtype="8" repeatCount="indefinite" fill="hold" nodeType="withEffect">
                                  <p:stCondLst>
                                    <p:cond delay="0"/>
                                  </p:stCondLst>
                                  <p:endCondLst>
                                    <p:cond evt="onNext" delay="0">
                                      <p:tgtEl>
                                        <p:sldTgt/>
                                      </p:tgtEl>
                                    </p:cond>
                                  </p:endCondLst>
                                  <p:childTnLst>
                                    <p:set>
                                      <p:cBhvr>
                                        <p:cTn id="102" dur="1" fill="hold">
                                          <p:stCondLst>
                                            <p:cond delay="0"/>
                                          </p:stCondLst>
                                        </p:cTn>
                                        <p:tgtEl>
                                          <p:spTgt spid="21527"/>
                                        </p:tgtEl>
                                        <p:attrNameLst>
                                          <p:attrName>style.visibility</p:attrName>
                                        </p:attrNameLst>
                                      </p:cBhvr>
                                      <p:to>
                                        <p:strVal val="visible"/>
                                      </p:to>
                                    </p:set>
                                    <p:animEffect transition="in" filter="wipe(left)">
                                      <p:cBhvr>
                                        <p:cTn id="103" dur="2000"/>
                                        <p:tgtEl>
                                          <p:spTgt spid="21527"/>
                                        </p:tgtEl>
                                      </p:cBhvr>
                                    </p:animEffect>
                                  </p:childTnLst>
                                </p:cTn>
                              </p:par>
                              <p:par>
                                <p:cTn id="104" presetID="10" presetClass="exit" presetSubtype="0" fill="hold" grpId="1" nodeType="withEffect">
                                  <p:stCondLst>
                                    <p:cond delay="0"/>
                                  </p:stCondLst>
                                  <p:childTnLst>
                                    <p:animEffect transition="out" filter="fade">
                                      <p:cBhvr>
                                        <p:cTn id="105" dur="2000"/>
                                        <p:tgtEl>
                                          <p:spTgt spid="21573"/>
                                        </p:tgtEl>
                                      </p:cBhvr>
                                    </p:animEffect>
                                    <p:set>
                                      <p:cBhvr>
                                        <p:cTn id="106" dur="1" fill="hold">
                                          <p:stCondLst>
                                            <p:cond delay="1999"/>
                                          </p:stCondLst>
                                        </p:cTn>
                                        <p:tgtEl>
                                          <p:spTgt spid="21573"/>
                                        </p:tgtEl>
                                        <p:attrNameLst>
                                          <p:attrName>style.visibility</p:attrName>
                                        </p:attrNameLst>
                                      </p:cBhvr>
                                      <p:to>
                                        <p:strVal val="hidden"/>
                                      </p:to>
                                    </p:set>
                                  </p:childTnLst>
                                </p:cTn>
                              </p:par>
                              <p:par>
                                <p:cTn id="107" presetID="10" presetClass="entr" presetSubtype="0" fill="hold" grpId="0" nodeType="withEffect">
                                  <p:stCondLst>
                                    <p:cond delay="7000"/>
                                  </p:stCondLst>
                                  <p:childTnLst>
                                    <p:set>
                                      <p:cBhvr>
                                        <p:cTn id="108" dur="1" fill="hold">
                                          <p:stCondLst>
                                            <p:cond delay="0"/>
                                          </p:stCondLst>
                                        </p:cTn>
                                        <p:tgtEl>
                                          <p:spTgt spid="21539"/>
                                        </p:tgtEl>
                                        <p:attrNameLst>
                                          <p:attrName>style.visibility</p:attrName>
                                        </p:attrNameLst>
                                      </p:cBhvr>
                                      <p:to>
                                        <p:strVal val="visible"/>
                                      </p:to>
                                    </p:set>
                                    <p:animEffect transition="in" filter="fade">
                                      <p:cBhvr>
                                        <p:cTn id="109" dur="5000"/>
                                        <p:tgtEl>
                                          <p:spTgt spid="21539"/>
                                        </p:tgtEl>
                                      </p:cBhvr>
                                    </p:animEffect>
                                  </p:childTnLst>
                                </p:cTn>
                              </p:par>
                              <p:par>
                                <p:cTn id="110" presetID="10" presetClass="entr" presetSubtype="0" fill="hold" nodeType="withEffect">
                                  <p:stCondLst>
                                    <p:cond delay="7000"/>
                                  </p:stCondLst>
                                  <p:childTnLst>
                                    <p:set>
                                      <p:cBhvr>
                                        <p:cTn id="111" dur="1" fill="hold">
                                          <p:stCondLst>
                                            <p:cond delay="0"/>
                                          </p:stCondLst>
                                        </p:cTn>
                                        <p:tgtEl>
                                          <p:spTgt spid="21540"/>
                                        </p:tgtEl>
                                        <p:attrNameLst>
                                          <p:attrName>style.visibility</p:attrName>
                                        </p:attrNameLst>
                                      </p:cBhvr>
                                      <p:to>
                                        <p:strVal val="visible"/>
                                      </p:to>
                                    </p:set>
                                    <p:animEffect transition="in" filter="fade">
                                      <p:cBhvr>
                                        <p:cTn id="112" dur="5000"/>
                                        <p:tgtEl>
                                          <p:spTgt spid="21540"/>
                                        </p:tgtEl>
                                      </p:cBhvr>
                                    </p:animEffect>
                                  </p:childTnLst>
                                </p:cTn>
                              </p:par>
                              <p:par>
                                <p:cTn id="113" presetID="10" presetClass="entr" presetSubtype="0" fill="hold" grpId="0" nodeType="withEffect">
                                  <p:stCondLst>
                                    <p:cond delay="7000"/>
                                  </p:stCondLst>
                                  <p:childTnLst>
                                    <p:set>
                                      <p:cBhvr>
                                        <p:cTn id="114" dur="1" fill="hold">
                                          <p:stCondLst>
                                            <p:cond delay="0"/>
                                          </p:stCondLst>
                                        </p:cTn>
                                        <p:tgtEl>
                                          <p:spTgt spid="21520"/>
                                        </p:tgtEl>
                                        <p:attrNameLst>
                                          <p:attrName>style.visibility</p:attrName>
                                        </p:attrNameLst>
                                      </p:cBhvr>
                                      <p:to>
                                        <p:strVal val="visible"/>
                                      </p:to>
                                    </p:set>
                                    <p:animEffect transition="in" filter="fade">
                                      <p:cBhvr>
                                        <p:cTn id="115" dur="5000"/>
                                        <p:tgtEl>
                                          <p:spTgt spid="21520"/>
                                        </p:tgtEl>
                                      </p:cBhvr>
                                    </p:animEffect>
                                  </p:childTnLst>
                                </p:cTn>
                              </p:par>
                              <p:par>
                                <p:cTn id="116" presetID="10" presetClass="entr" presetSubtype="0" fill="hold" nodeType="withEffect">
                                  <p:stCondLst>
                                    <p:cond delay="7000"/>
                                  </p:stCondLst>
                                  <p:childTnLst>
                                    <p:set>
                                      <p:cBhvr>
                                        <p:cTn id="117" dur="1" fill="hold">
                                          <p:stCondLst>
                                            <p:cond delay="0"/>
                                          </p:stCondLst>
                                        </p:cTn>
                                        <p:tgtEl>
                                          <p:spTgt spid="21519"/>
                                        </p:tgtEl>
                                        <p:attrNameLst>
                                          <p:attrName>style.visibility</p:attrName>
                                        </p:attrNameLst>
                                      </p:cBhvr>
                                      <p:to>
                                        <p:strVal val="visible"/>
                                      </p:to>
                                    </p:set>
                                    <p:animEffect transition="in" filter="fade">
                                      <p:cBhvr>
                                        <p:cTn id="118" dur="5000"/>
                                        <p:tgtEl>
                                          <p:spTgt spid="21519"/>
                                        </p:tgtEl>
                                      </p:cBhvr>
                                    </p:animEffect>
                                  </p:childTnLst>
                                </p:cTn>
                              </p:par>
                              <p:par>
                                <p:cTn id="119" presetID="10" presetClass="entr" presetSubtype="0" fill="hold" grpId="0" nodeType="withEffect">
                                  <p:stCondLst>
                                    <p:cond delay="7000"/>
                                  </p:stCondLst>
                                  <p:childTnLst>
                                    <p:set>
                                      <p:cBhvr>
                                        <p:cTn id="120" dur="1" fill="hold">
                                          <p:stCondLst>
                                            <p:cond delay="0"/>
                                          </p:stCondLst>
                                        </p:cTn>
                                        <p:tgtEl>
                                          <p:spTgt spid="21524"/>
                                        </p:tgtEl>
                                        <p:attrNameLst>
                                          <p:attrName>style.visibility</p:attrName>
                                        </p:attrNameLst>
                                      </p:cBhvr>
                                      <p:to>
                                        <p:strVal val="visible"/>
                                      </p:to>
                                    </p:set>
                                    <p:animEffect transition="in" filter="fade">
                                      <p:cBhvr>
                                        <p:cTn id="121" dur="2000"/>
                                        <p:tgtEl>
                                          <p:spTgt spid="21524"/>
                                        </p:tgtEl>
                                      </p:cBhvr>
                                    </p:animEffect>
                                  </p:childTnLst>
                                </p:cTn>
                              </p:par>
                              <p:par>
                                <p:cTn id="122" presetID="10" presetClass="entr" presetSubtype="0" fill="hold" nodeType="withEffect">
                                  <p:stCondLst>
                                    <p:cond delay="7000"/>
                                  </p:stCondLst>
                                  <p:childTnLst>
                                    <p:set>
                                      <p:cBhvr>
                                        <p:cTn id="123" dur="1" fill="hold">
                                          <p:stCondLst>
                                            <p:cond delay="0"/>
                                          </p:stCondLst>
                                        </p:cTn>
                                        <p:tgtEl>
                                          <p:spTgt spid="21541"/>
                                        </p:tgtEl>
                                        <p:attrNameLst>
                                          <p:attrName>style.visibility</p:attrName>
                                        </p:attrNameLst>
                                      </p:cBhvr>
                                      <p:to>
                                        <p:strVal val="visible"/>
                                      </p:to>
                                    </p:set>
                                    <p:animEffect transition="in" filter="fade">
                                      <p:cBhvr>
                                        <p:cTn id="124" dur="5000"/>
                                        <p:tgtEl>
                                          <p:spTgt spid="21541"/>
                                        </p:tgtEl>
                                      </p:cBhvr>
                                    </p:animEffect>
                                  </p:childTnLst>
                                </p:cTn>
                              </p:par>
                              <p:par>
                                <p:cTn id="125" presetID="10" presetClass="entr" presetSubtype="0" fill="hold" grpId="0" nodeType="withEffect">
                                  <p:stCondLst>
                                    <p:cond delay="7000"/>
                                  </p:stCondLst>
                                  <p:childTnLst>
                                    <p:set>
                                      <p:cBhvr>
                                        <p:cTn id="126" dur="1" fill="hold">
                                          <p:stCondLst>
                                            <p:cond delay="0"/>
                                          </p:stCondLst>
                                        </p:cTn>
                                        <p:tgtEl>
                                          <p:spTgt spid="21542"/>
                                        </p:tgtEl>
                                        <p:attrNameLst>
                                          <p:attrName>style.visibility</p:attrName>
                                        </p:attrNameLst>
                                      </p:cBhvr>
                                      <p:to>
                                        <p:strVal val="visible"/>
                                      </p:to>
                                    </p:set>
                                    <p:animEffect transition="in" filter="fade">
                                      <p:cBhvr>
                                        <p:cTn id="127" dur="5000"/>
                                        <p:tgtEl>
                                          <p:spTgt spid="21542"/>
                                        </p:tgtEl>
                                      </p:cBhvr>
                                    </p:animEffect>
                                  </p:childTnLst>
                                </p:cTn>
                              </p:par>
                              <p:par>
                                <p:cTn id="128" presetID="10" presetClass="exit" presetSubtype="0" fill="hold" nodeType="withEffect">
                                  <p:stCondLst>
                                    <p:cond delay="2000"/>
                                  </p:stCondLst>
                                  <p:childTnLst>
                                    <p:animEffect transition="out" filter="fade">
                                      <p:cBhvr>
                                        <p:cTn id="129" dur="5000"/>
                                        <p:tgtEl>
                                          <p:spTgt spid="21535"/>
                                        </p:tgtEl>
                                      </p:cBhvr>
                                    </p:animEffect>
                                    <p:set>
                                      <p:cBhvr>
                                        <p:cTn id="130" dur="1" fill="hold">
                                          <p:stCondLst>
                                            <p:cond delay="4999"/>
                                          </p:stCondLst>
                                        </p:cTn>
                                        <p:tgtEl>
                                          <p:spTgt spid="21535"/>
                                        </p:tgtEl>
                                        <p:attrNameLst>
                                          <p:attrName>style.visibility</p:attrName>
                                        </p:attrNameLst>
                                      </p:cBhvr>
                                      <p:to>
                                        <p:strVal val="hidden"/>
                                      </p:to>
                                    </p:set>
                                  </p:childTnLst>
                                </p:cTn>
                              </p:par>
                              <p:par>
                                <p:cTn id="131" presetID="1" presetClass="mediacall" presetSubtype="0" fill="hold" nodeType="withEffect">
                                  <p:stCondLst>
                                    <p:cond delay="0"/>
                                  </p:stCondLst>
                                  <p:childTnLst>
                                    <p:cmd type="call" cmd="playFrom(0.0)">
                                      <p:cBhvr>
                                        <p:cTn id="132" dur="1" fill="hold"/>
                                        <p:tgtEl>
                                          <p:spTgt spid="21584"/>
                                        </p:tgtEl>
                                      </p:cBhvr>
                                    </p:cmd>
                                  </p:childTnLst>
                                </p:cTn>
                              </p:par>
                              <p:par>
                                <p:cTn id="133" presetID="10" presetClass="entr" presetSubtype="0" fill="hold" grpId="0" nodeType="withEffect">
                                  <p:stCondLst>
                                    <p:cond delay="2000"/>
                                  </p:stCondLst>
                                  <p:childTnLst>
                                    <p:set>
                                      <p:cBhvr>
                                        <p:cTn id="134" dur="1" fill="hold">
                                          <p:stCondLst>
                                            <p:cond delay="0"/>
                                          </p:stCondLst>
                                        </p:cTn>
                                        <p:tgtEl>
                                          <p:spTgt spid="3"/>
                                        </p:tgtEl>
                                        <p:attrNameLst>
                                          <p:attrName>style.visibility</p:attrName>
                                        </p:attrNameLst>
                                      </p:cBhvr>
                                      <p:to>
                                        <p:strVal val="visible"/>
                                      </p:to>
                                    </p:set>
                                    <p:animEffect transition="in" filter="fade">
                                      <p:cBhvr>
                                        <p:cTn id="135" dur="4000"/>
                                        <p:tgtEl>
                                          <p:spTgt spid="3"/>
                                        </p:tgtEl>
                                      </p:cBhvr>
                                    </p:animEffec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10" presetClass="exit" presetSubtype="0" fill="hold" grpId="2" nodeType="clickEffect">
                                  <p:stCondLst>
                                    <p:cond delay="0"/>
                                  </p:stCondLst>
                                  <p:iterate type="lt">
                                    <p:tmPct val="0"/>
                                  </p:iterate>
                                  <p:childTnLst>
                                    <p:animEffect transition="out" filter="fade">
                                      <p:cBhvr>
                                        <p:cTn id="139" dur="2000"/>
                                        <p:tgtEl>
                                          <p:spTgt spid="21546"/>
                                        </p:tgtEl>
                                      </p:cBhvr>
                                    </p:animEffect>
                                    <p:set>
                                      <p:cBhvr>
                                        <p:cTn id="140" dur="1" fill="hold">
                                          <p:stCondLst>
                                            <p:cond delay="1999"/>
                                          </p:stCondLst>
                                        </p:cTn>
                                        <p:tgtEl>
                                          <p:spTgt spid="21546"/>
                                        </p:tgtEl>
                                        <p:attrNameLst>
                                          <p:attrName>style.visibility</p:attrName>
                                        </p:attrNameLst>
                                      </p:cBhvr>
                                      <p:to>
                                        <p:strVal val="hidden"/>
                                      </p:to>
                                    </p:set>
                                  </p:childTnLst>
                                </p:cTn>
                              </p:par>
                              <p:par>
                                <p:cTn id="141" presetID="10" presetClass="entr" presetSubtype="0" fill="hold" grpId="0" nodeType="withEffect">
                                  <p:stCondLst>
                                    <p:cond delay="0"/>
                                  </p:stCondLst>
                                  <p:childTnLst>
                                    <p:set>
                                      <p:cBhvr>
                                        <p:cTn id="142" dur="1" fill="hold">
                                          <p:stCondLst>
                                            <p:cond delay="0"/>
                                          </p:stCondLst>
                                        </p:cTn>
                                        <p:tgtEl>
                                          <p:spTgt spid="21578"/>
                                        </p:tgtEl>
                                        <p:attrNameLst>
                                          <p:attrName>style.visibility</p:attrName>
                                        </p:attrNameLst>
                                      </p:cBhvr>
                                      <p:to>
                                        <p:strVal val="visible"/>
                                      </p:to>
                                    </p:set>
                                    <p:animEffect transition="in" filter="fade">
                                      <p:cBhvr>
                                        <p:cTn id="143" dur="2000"/>
                                        <p:tgtEl>
                                          <p:spTgt spid="21578"/>
                                        </p:tgtEl>
                                      </p:cBhvr>
                                    </p:animEffect>
                                  </p:childTnLst>
                                </p:cTn>
                              </p:par>
                              <p:par>
                                <p:cTn id="144" presetID="10" presetClass="entr" presetSubtype="0" fill="hold" grpId="0" nodeType="withEffect">
                                  <p:stCondLst>
                                    <p:cond delay="1000"/>
                                  </p:stCondLst>
                                  <p:childTnLst>
                                    <p:set>
                                      <p:cBhvr>
                                        <p:cTn id="145" dur="1" fill="hold">
                                          <p:stCondLst>
                                            <p:cond delay="0"/>
                                          </p:stCondLst>
                                        </p:cTn>
                                        <p:tgtEl>
                                          <p:spTgt spid="21572"/>
                                        </p:tgtEl>
                                        <p:attrNameLst>
                                          <p:attrName>style.visibility</p:attrName>
                                        </p:attrNameLst>
                                      </p:cBhvr>
                                      <p:to>
                                        <p:strVal val="visible"/>
                                      </p:to>
                                    </p:set>
                                    <p:animEffect transition="in" filter="fade">
                                      <p:cBhvr>
                                        <p:cTn id="146" dur="2000"/>
                                        <p:tgtEl>
                                          <p:spTgt spid="21572"/>
                                        </p:tgtEl>
                                      </p:cBhvr>
                                    </p:animEffect>
                                  </p:childTnLst>
                                </p:cTn>
                              </p:par>
                              <p:par>
                                <p:cTn id="147" presetID="23" presetClass="emph" presetSubtype="0" repeatCount="indefinite" fill="hold" grpId="1" nodeType="withEffect">
                                  <p:stCondLst>
                                    <p:cond delay="1000"/>
                                  </p:stCondLst>
                                  <p:childTnLst>
                                    <p:animClr clrSpc="hsl" dir="cw">
                                      <p:cBhvr override="childStyle">
                                        <p:cTn id="148" dur="500" fill="hold"/>
                                        <p:tgtEl>
                                          <p:spTgt spid="21572"/>
                                        </p:tgtEl>
                                        <p:attrNameLst>
                                          <p:attrName>style.color</p:attrName>
                                        </p:attrNameLst>
                                      </p:cBhvr>
                                      <p:by>
                                        <p:hsl h="10842353" s="0" l="0"/>
                                      </p:by>
                                    </p:animClr>
                                    <p:animClr clrSpc="hsl" dir="cw">
                                      <p:cBhvr>
                                        <p:cTn id="149" dur="500" fill="hold"/>
                                        <p:tgtEl>
                                          <p:spTgt spid="21572"/>
                                        </p:tgtEl>
                                        <p:attrNameLst>
                                          <p:attrName>fillcolor</p:attrName>
                                        </p:attrNameLst>
                                      </p:cBhvr>
                                      <p:by>
                                        <p:hsl h="10842353" s="0" l="0"/>
                                      </p:by>
                                    </p:animClr>
                                    <p:animClr clrSpc="hsl" dir="cw">
                                      <p:cBhvr>
                                        <p:cTn id="150" dur="500" fill="hold"/>
                                        <p:tgtEl>
                                          <p:spTgt spid="21572"/>
                                        </p:tgtEl>
                                        <p:attrNameLst>
                                          <p:attrName>stroke.color</p:attrName>
                                        </p:attrNameLst>
                                      </p:cBhvr>
                                      <p:by>
                                        <p:hsl h="10842353" s="0" l="0"/>
                                      </p:by>
                                    </p:animClr>
                                    <p:set>
                                      <p:cBhvr>
                                        <p:cTn id="151" dur="500" fill="hold"/>
                                        <p:tgtEl>
                                          <p:spTgt spid="21572"/>
                                        </p:tgtEl>
                                        <p:attrNameLst>
                                          <p:attrName>fill.type</p:attrName>
                                        </p:attrNameLst>
                                      </p:cBhvr>
                                      <p:to>
                                        <p:strVal val="solid"/>
                                      </p:to>
                                    </p:set>
                                  </p:childTnLst>
                                </p:cTn>
                              </p:par>
                              <p:par>
                                <p:cTn id="152" presetID="22" presetClass="entr" presetSubtype="2" repeatCount="indefinite" fill="hold" nodeType="withEffect">
                                  <p:stCondLst>
                                    <p:cond delay="1000"/>
                                  </p:stCondLst>
                                  <p:childTnLst>
                                    <p:set>
                                      <p:cBhvr>
                                        <p:cTn id="153" dur="1" fill="hold">
                                          <p:stCondLst>
                                            <p:cond delay="0"/>
                                          </p:stCondLst>
                                        </p:cTn>
                                        <p:tgtEl>
                                          <p:spTgt spid="21559"/>
                                        </p:tgtEl>
                                        <p:attrNameLst>
                                          <p:attrName>style.visibility</p:attrName>
                                        </p:attrNameLst>
                                      </p:cBhvr>
                                      <p:to>
                                        <p:strVal val="visible"/>
                                      </p:to>
                                    </p:set>
                                    <p:animEffect transition="in" filter="wipe(right)">
                                      <p:cBhvr>
                                        <p:cTn id="154" dur="2000"/>
                                        <p:tgtEl>
                                          <p:spTgt spid="21559"/>
                                        </p:tgtEl>
                                      </p:cBhvr>
                                    </p:animEffect>
                                  </p:childTnLst>
                                </p:cTn>
                              </p:par>
                              <p:par>
                                <p:cTn id="155" presetID="53" presetClass="entr" presetSubtype="0" fill="hold" grpId="0" nodeType="withEffect">
                                  <p:stCondLst>
                                    <p:cond delay="0"/>
                                  </p:stCondLst>
                                  <p:childTnLst>
                                    <p:set>
                                      <p:cBhvr>
                                        <p:cTn id="156" dur="1" fill="hold">
                                          <p:stCondLst>
                                            <p:cond delay="0"/>
                                          </p:stCondLst>
                                        </p:cTn>
                                        <p:tgtEl>
                                          <p:spTgt spid="21570"/>
                                        </p:tgtEl>
                                        <p:attrNameLst>
                                          <p:attrName>style.visibility</p:attrName>
                                        </p:attrNameLst>
                                      </p:cBhvr>
                                      <p:to>
                                        <p:strVal val="visible"/>
                                      </p:to>
                                    </p:set>
                                    <p:anim calcmode="lin" valueType="num">
                                      <p:cBhvr>
                                        <p:cTn id="157" dur="3000" fill="hold"/>
                                        <p:tgtEl>
                                          <p:spTgt spid="21570"/>
                                        </p:tgtEl>
                                        <p:attrNameLst>
                                          <p:attrName>ppt_w</p:attrName>
                                        </p:attrNameLst>
                                      </p:cBhvr>
                                      <p:tavLst>
                                        <p:tav tm="0">
                                          <p:val>
                                            <p:fltVal val="0"/>
                                          </p:val>
                                        </p:tav>
                                        <p:tav tm="100000">
                                          <p:val>
                                            <p:strVal val="#ppt_w"/>
                                          </p:val>
                                        </p:tav>
                                      </p:tavLst>
                                    </p:anim>
                                    <p:anim calcmode="lin" valueType="num">
                                      <p:cBhvr>
                                        <p:cTn id="158" dur="3000" fill="hold"/>
                                        <p:tgtEl>
                                          <p:spTgt spid="21570"/>
                                        </p:tgtEl>
                                        <p:attrNameLst>
                                          <p:attrName>ppt_h</p:attrName>
                                        </p:attrNameLst>
                                      </p:cBhvr>
                                      <p:tavLst>
                                        <p:tav tm="0">
                                          <p:val>
                                            <p:fltVal val="0"/>
                                          </p:val>
                                        </p:tav>
                                        <p:tav tm="100000">
                                          <p:val>
                                            <p:strVal val="#ppt_h"/>
                                          </p:val>
                                        </p:tav>
                                      </p:tavLst>
                                    </p:anim>
                                    <p:animEffect transition="in" filter="fade">
                                      <p:cBhvr>
                                        <p:cTn id="159" dur="3000"/>
                                        <p:tgtEl>
                                          <p:spTgt spid="21570"/>
                                        </p:tgtEl>
                                      </p:cBhvr>
                                    </p:animEffect>
                                  </p:childTnLst>
                                </p:cTn>
                              </p:par>
                              <p:par>
                                <p:cTn id="160" presetID="22" presetClass="entr" presetSubtype="2" fill="hold" nodeType="withEffect">
                                  <p:stCondLst>
                                    <p:cond delay="0"/>
                                  </p:stCondLst>
                                  <p:childTnLst>
                                    <p:set>
                                      <p:cBhvr>
                                        <p:cTn id="161" dur="1" fill="hold">
                                          <p:stCondLst>
                                            <p:cond delay="0"/>
                                          </p:stCondLst>
                                        </p:cTn>
                                        <p:tgtEl>
                                          <p:spTgt spid="21559"/>
                                        </p:tgtEl>
                                        <p:attrNameLst>
                                          <p:attrName>style.visibility</p:attrName>
                                        </p:attrNameLst>
                                      </p:cBhvr>
                                      <p:to>
                                        <p:strVal val="visible"/>
                                      </p:to>
                                    </p:set>
                                    <p:animEffect transition="in" filter="wipe(right)">
                                      <p:cBhvr>
                                        <p:cTn id="162" dur="2000"/>
                                        <p:tgtEl>
                                          <p:spTgt spid="21559"/>
                                        </p:tgtEl>
                                      </p:cBhvr>
                                    </p:animEffect>
                                  </p:childTnLst>
                                </p:cTn>
                              </p:par>
                              <p:par>
                                <p:cTn id="163" presetID="10" presetClass="entr" presetSubtype="0" repeatCount="indefinite" fill="hold" grpId="0" nodeType="withEffect">
                                  <p:stCondLst>
                                    <p:cond delay="2000"/>
                                  </p:stCondLst>
                                  <p:childTnLst>
                                    <p:set>
                                      <p:cBhvr>
                                        <p:cTn id="164" dur="1" fill="hold">
                                          <p:stCondLst>
                                            <p:cond delay="0"/>
                                          </p:stCondLst>
                                        </p:cTn>
                                        <p:tgtEl>
                                          <p:spTgt spid="2"/>
                                        </p:tgtEl>
                                        <p:attrNameLst>
                                          <p:attrName>style.visibility</p:attrName>
                                        </p:attrNameLst>
                                      </p:cBhvr>
                                      <p:to>
                                        <p:strVal val="visible"/>
                                      </p:to>
                                    </p:set>
                                    <p:animEffect transition="in" filter="fade">
                                      <p:cBhvr>
                                        <p:cTn id="165" dur="2000"/>
                                        <p:tgtEl>
                                          <p:spTgt spid="2"/>
                                        </p:tgtEl>
                                      </p:cBhvr>
                                    </p:animEffect>
                                  </p:childTnLst>
                                </p:cTn>
                              </p:par>
                              <p:par>
                                <p:cTn id="166" presetID="10" presetClass="entr" presetSubtype="0" fill="hold" nodeType="withEffect">
                                  <p:stCondLst>
                                    <p:cond delay="1000"/>
                                  </p:stCondLst>
                                  <p:childTnLst>
                                    <p:set>
                                      <p:cBhvr>
                                        <p:cTn id="167" dur="1" fill="hold">
                                          <p:stCondLst>
                                            <p:cond delay="0"/>
                                          </p:stCondLst>
                                        </p:cTn>
                                        <p:tgtEl>
                                          <p:spTgt spid="5"/>
                                        </p:tgtEl>
                                        <p:attrNameLst>
                                          <p:attrName>style.visibility</p:attrName>
                                        </p:attrNameLst>
                                      </p:cBhvr>
                                      <p:to>
                                        <p:strVal val="visible"/>
                                      </p:to>
                                    </p:set>
                                    <p:animEffect transition="in" filter="fade">
                                      <p:cBhvr>
                                        <p:cTn id="168" dur="3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169" fill="hold" display="0">
                  <p:stCondLst>
                    <p:cond delay="indefinite"/>
                  </p:stCondLst>
                  <p:endCondLst>
                    <p:cond evt="onNext" delay="0">
                      <p:tgtEl>
                        <p:sldTgt/>
                      </p:tgtEl>
                    </p:cond>
                    <p:cond evt="onPrev" delay="0">
                      <p:tgtEl>
                        <p:sldTgt/>
                      </p:tgtEl>
                    </p:cond>
                    <p:cond evt="onStopAudio" delay="0">
                      <p:tgtEl>
                        <p:sldTgt/>
                      </p:tgtEl>
                    </p:cond>
                  </p:endCondLst>
                </p:cTn>
                <p:tgtEl>
                  <p:spTgt spid="21583"/>
                </p:tgtEl>
              </p:cMediaNode>
            </p:audio>
            <p:audio>
              <p:cMediaNode>
                <p:cTn id="170" repeatCount="indefinite" fill="hold" display="0">
                  <p:stCondLst>
                    <p:cond delay="indefinite"/>
                  </p:stCondLst>
                  <p:endCondLst>
                    <p:cond evt="onPrev" delay="0">
                      <p:tgtEl>
                        <p:sldTgt/>
                      </p:tgtEl>
                    </p:cond>
                    <p:cond evt="onStopAudio" delay="0">
                      <p:tgtEl>
                        <p:sldTgt/>
                      </p:tgtEl>
                    </p:cond>
                  </p:endCondLst>
                </p:cTn>
                <p:tgtEl>
                  <p:spTgt spid="21584"/>
                </p:tgtEl>
              </p:cMediaNode>
            </p:audio>
          </p:childTnLst>
        </p:cTn>
      </p:par>
    </p:tnLst>
    <p:bldLst>
      <p:bldP spid="21516" grpId="0" animBg="1"/>
      <p:bldP spid="21518" grpId="0" autoUpdateAnimBg="0"/>
      <p:bldP spid="21520" grpId="0" animBg="1"/>
      <p:bldP spid="21524" grpId="0" autoUpdateAnimBg="0"/>
      <p:bldP spid="21529" grpId="0" animBg="1"/>
      <p:bldP spid="21539" grpId="0" animBg="1"/>
      <p:bldP spid="21542" grpId="0" autoUpdateAnimBg="0"/>
      <p:bldP spid="21543" grpId="0" animBg="1"/>
      <p:bldP spid="21543" grpId="1" animBg="1"/>
      <p:bldP spid="21544" grpId="0" animBg="1"/>
      <p:bldP spid="21546" grpId="0" autoUpdateAnimBg="0"/>
      <p:bldP spid="21546" grpId="1"/>
      <p:bldP spid="21546" grpId="2"/>
      <p:bldP spid="21570" grpId="0" autoUpdateAnimBg="0"/>
      <p:bldP spid="21572" grpId="0" autoUpdateAnimBg="0"/>
      <p:bldP spid="21572" grpId="1"/>
      <p:bldP spid="21573" grpId="0"/>
      <p:bldP spid="21573" grpId="1"/>
      <p:bldP spid="21577" grpId="0"/>
      <p:bldP spid="21578" grpId="0" animBg="1"/>
      <p:bldP spid="21579" grpId="0" animBg="1"/>
      <p:bldP spid="21579" grpId="1" animBg="1"/>
      <p:bldP spid="21579" grpId="2" animBg="1"/>
      <p:bldP spid="21580" grpId="0" animBg="1"/>
      <p:bldP spid="21580" grpId="1" animBg="1"/>
      <p:bldP spid="21581" grpId="0" animBg="1"/>
      <p:bldP spid="21581" grpId="1" animBg="1"/>
      <p:bldP spid="21582" grpId="0" animBg="1"/>
      <p:bldP spid="21586" grpId="0"/>
      <p:bldP spid="21586" grpId="1"/>
      <p:bldP spid="21587" grpId="0"/>
      <p:bldP spid="21587" grpId="1"/>
      <p:bldP spid="21588" grpId="0"/>
      <p:bldP spid="21589" grpId="0"/>
      <p:bldP spid="21590" grpId="0"/>
      <p:bldP spid="21591" grpId="0"/>
      <p:bldP spid="2" grpId="0" animBg="1"/>
      <p:bldP spid="3" grpId="0" animBg="1"/>
    </p:bld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4216</TotalTime>
  <Words>599</Words>
  <Application>Microsoft Office PowerPoint</Application>
  <PresentationFormat>画面に合わせる (4:3)</PresentationFormat>
  <Paragraphs>94</Paragraphs>
  <Slides>10</Slides>
  <Notes>0</Notes>
  <HiddenSlides>0</HiddenSlides>
  <MMClips>7</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8" baseType="lpstr">
      <vt:lpstr>HGSｺﾞｼｯｸE</vt:lpstr>
      <vt:lpstr>ＭＳ Ｐゴシック</vt:lpstr>
      <vt:lpstr>ＭＳ ゴシック</vt:lpstr>
      <vt:lpstr>Arial</vt:lpstr>
      <vt:lpstr>Symbol</vt:lpstr>
      <vt:lpstr>Times New Roman</vt:lpstr>
      <vt:lpstr>標準デザイン</vt:lpstr>
      <vt:lpstr>Photo Editor 写真</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Kumamoto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Norio Iriguchi</dc:creator>
  <cp:lastModifiedBy>User</cp:lastModifiedBy>
  <cp:revision>231</cp:revision>
  <dcterms:created xsi:type="dcterms:W3CDTF">2002-07-04T03:08:33Z</dcterms:created>
  <dcterms:modified xsi:type="dcterms:W3CDTF">2023-05-02T04:05:17Z</dcterms:modified>
</cp:coreProperties>
</file>