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66" r:id="rId3"/>
    <p:sldId id="308" r:id="rId4"/>
    <p:sldId id="301" r:id="rId5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0066"/>
    <a:srgbClr val="B80000"/>
    <a:srgbClr val="920000"/>
    <a:srgbClr val="FF6699"/>
    <a:srgbClr val="000099"/>
    <a:srgbClr val="CCFFFF"/>
    <a:srgbClr val="00CC99"/>
    <a:srgbClr val="0066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80" autoAdjust="0"/>
    <p:restoredTop sz="94660"/>
  </p:normalViewPr>
  <p:slideViewPr>
    <p:cSldViewPr>
      <p:cViewPr varScale="1">
        <p:scale>
          <a:sx n="94" d="100"/>
          <a:sy n="94" d="100"/>
        </p:scale>
        <p:origin x="103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F38E8F-F1C0-4879-8269-6C803E96CD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EC1480-152C-43FF-85AC-8AC4DE640A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A1772A5-5D3B-44BF-B97B-6B7E7A12C5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14B65-6961-4AD5-AD9B-9CD27E17D1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7821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A58328-EC1B-4769-AEBC-F037973EFC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EA3599-0725-4B28-852F-A28B636E61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B08D11-C9C8-4DC3-9416-6EC374EFEC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60FB7-B4A7-4433-AC88-E9F52483A4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1362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65A0FC-1FE4-4A16-8795-58C4314A4D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662748-C58A-44EB-B503-4264E63DC4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23C4DC-D9AF-480C-A415-6D2D114222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26A9E-A107-4302-8CCB-D4BFEBD300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6910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E7BCD7C-8873-4FFE-B1D7-79D55124CB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10BCECB-BE85-49BF-9A21-33A7AA2630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90F95059-72B0-47AA-A9A5-54BC7419DD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9E560-78AA-4698-8C77-F57DF46BBB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5458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5876DE-C935-4FA5-A36E-A77BF16B50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3841CF-1330-478B-8B4D-480A3B565E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145833-543F-4203-A5EC-0E5DD85241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84CE2-59DB-437E-B10A-5F124D3EB2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2265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1594A7-3EEE-4E14-8DDA-DBB8AA377E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17A38D-B405-4E27-B0B4-2E2084D6FD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D3AC04-242B-4E83-9EB4-C6F6012630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C2F35-4284-47F8-B358-6EA56E9DB1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3442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72FEAB-008F-4F23-ABDE-FEFEA4752C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AE8EA4-DD85-42C3-9503-E26DFB1D0E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8723FC-1145-4FD0-A765-1A2EBCB0CB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438A4-5448-4D36-BFDF-352BF62885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079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66C106F-3E2F-471E-BB64-AA6F7FC485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0B94E34-04BC-49CB-8AEF-C83DAA8C9F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8B7CC61-9243-4626-BE59-34C9970AE9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04F04-9116-42FC-AA19-154230282B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4207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372036C-87C7-413A-8BBD-1CCB60436A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C8E3431-0CCA-4464-9216-1158F50CF5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58B42A6-E7F8-4BB2-84C3-E1428070F0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5E8A4-5574-4294-A3B5-A066D65115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00246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0623C2A-07FC-4CB9-A932-825A80A1BD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EBCB5BE-40F1-44DA-8CBE-6560992F2E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3537C0F-8D6C-43E2-854B-A12169A604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D77BB-336E-4EB0-A2A7-A6F6D6C877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959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2323A7-8520-4489-AFA9-CE487DC4F2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B46D0E-2A3A-44AD-A3F4-174615A168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BB0C34-A5B7-45D4-9D0B-119551D558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813C5-4655-455E-9103-A36670F438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768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D61BEC-F466-4039-8C94-EA0F9BC9CC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03BAE9-251D-468F-9639-8E04374501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596AF7-3428-4D2B-85A3-419E293E0B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F9547-EB90-4084-917E-EAAC3A2080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3608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1811962-C988-4DA6-9640-DD9B52A9EB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3E61820-8FDB-47C4-B254-576C39CAB1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86020" name="Rectangle 4">
            <a:extLst>
              <a:ext uri="{FF2B5EF4-FFF2-40B4-BE49-F238E27FC236}">
                <a16:creationId xmlns:a16="http://schemas.microsoft.com/office/drawing/2014/main" id="{3C3990B1-E15D-4922-8A58-CD7C6CAFEC9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6021" name="Rectangle 5">
            <a:extLst>
              <a:ext uri="{FF2B5EF4-FFF2-40B4-BE49-F238E27FC236}">
                <a16:creationId xmlns:a16="http://schemas.microsoft.com/office/drawing/2014/main" id="{83BFCA74-556A-4638-ADE8-A72D1B6592B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6022" name="Rectangle 6">
            <a:extLst>
              <a:ext uri="{FF2B5EF4-FFF2-40B4-BE49-F238E27FC236}">
                <a16:creationId xmlns:a16="http://schemas.microsoft.com/office/drawing/2014/main" id="{07D49BA1-9C9C-43B6-AEC1-E61095FC028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7021455-6616-4502-BF0C-6160CB39E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audio" Target="../media/media1.WAV"/><Relationship Id="rId7" Type="http://schemas.openxmlformats.org/officeDocument/2006/relationships/oleObject" Target="../embeddings/oleObject1.bin"/><Relationship Id="rId2" Type="http://schemas.microsoft.com/office/2007/relationships/media" Target="../media/media1.WAV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7.xml"/><Relationship Id="rId5" Type="http://schemas.openxmlformats.org/officeDocument/2006/relationships/audio" Target="../media/media2.WAV"/><Relationship Id="rId10" Type="http://schemas.openxmlformats.org/officeDocument/2006/relationships/image" Target="../media/image4.png"/><Relationship Id="rId4" Type="http://schemas.microsoft.com/office/2007/relationships/media" Target="../media/media2.WAV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media2.WAV"/><Relationship Id="rId7" Type="http://schemas.openxmlformats.org/officeDocument/2006/relationships/image" Target="../media/image5.png"/><Relationship Id="rId2" Type="http://schemas.microsoft.com/office/2007/relationships/media" Target="../media/media2.WAV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テキスト ボックス 1">
            <a:extLst>
              <a:ext uri="{FF2B5EF4-FFF2-40B4-BE49-F238E27FC236}">
                <a16:creationId xmlns:a16="http://schemas.microsoft.com/office/drawing/2014/main" id="{8D3E4163-1DFA-486B-B9F2-529D24448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3948733"/>
            <a:ext cx="6949082" cy="42862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2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２．スライスはどのようにして「切り出される」のか</a:t>
            </a:r>
          </a:p>
        </p:txBody>
      </p:sp>
      <p:sp>
        <p:nvSpPr>
          <p:cNvPr id="2053" name="テキスト ボックス 2">
            <a:extLst>
              <a:ext uri="{FF2B5EF4-FFF2-40B4-BE49-F238E27FC236}">
                <a16:creationId xmlns:a16="http://schemas.microsoft.com/office/drawing/2014/main" id="{1D1B4BC8-6B85-440C-BCE7-CC620A5FC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6485" y="764704"/>
            <a:ext cx="34559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磁気共鳴映像法（</a:t>
            </a:r>
            <a:r>
              <a:rPr lang="en-US" altLang="ja-JP" sz="2000" b="1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MRI</a:t>
            </a:r>
            <a:r>
              <a:rPr lang="ja-JP" altLang="en-US" sz="18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）の原理</a:t>
            </a:r>
          </a:p>
        </p:txBody>
      </p:sp>
      <p:pic>
        <p:nvPicPr>
          <p:cNvPr id="7" name="図 2">
            <a:extLst>
              <a:ext uri="{FF2B5EF4-FFF2-40B4-BE49-F238E27FC236}">
                <a16:creationId xmlns:a16="http://schemas.microsoft.com/office/drawing/2014/main" id="{9E80233C-27C3-4F4D-8604-DE9F984007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764704"/>
            <a:ext cx="1665394" cy="2360588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scene3d>
            <a:camera prst="isometricLeftDown">
              <a:rot lat="1800000" lon="3600000" rev="0"/>
            </a:camera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B83636AA-935D-4159-81EF-EB8F0C4E4AB7}"/>
              </a:ext>
            </a:extLst>
          </p:cNvPr>
          <p:cNvCxnSpPr>
            <a:cxnSpLocks/>
          </p:cNvCxnSpPr>
          <p:nvPr/>
        </p:nvCxnSpPr>
        <p:spPr>
          <a:xfrm>
            <a:off x="5864845" y="1484784"/>
            <a:ext cx="723379" cy="0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6B71062C-D0CB-4683-9E6F-AF256B8841E9}"/>
              </a:ext>
            </a:extLst>
          </p:cNvPr>
          <p:cNvCxnSpPr>
            <a:cxnSpLocks/>
          </p:cNvCxnSpPr>
          <p:nvPr/>
        </p:nvCxnSpPr>
        <p:spPr>
          <a:xfrm flipH="1">
            <a:off x="6615281" y="1484784"/>
            <a:ext cx="684386" cy="0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39C07EE-3A2C-4AE4-B76C-EFAD51EC75FC}"/>
              </a:ext>
            </a:extLst>
          </p:cNvPr>
          <p:cNvSpPr txBox="1"/>
          <p:nvPr/>
        </p:nvSpPr>
        <p:spPr>
          <a:xfrm>
            <a:off x="6660232" y="1741874"/>
            <a:ext cx="18814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厚さ </a:t>
            </a:r>
            <a:r>
              <a:rPr kumimoji="1" lang="en-US" altLang="ja-JP" sz="1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3</a:t>
            </a:r>
            <a:r>
              <a:rPr kumimoji="1" lang="ja-JP" altLang="en-US" sz="1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ミリのスライス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A7A98444-D064-4EC3-BACF-D95773ED5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633" y="5365472"/>
            <a:ext cx="73647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 dirty="0">
                <a:solidFill>
                  <a:srgbClr val="99FF66"/>
                </a:solidFill>
              </a:rPr>
              <a:t>　　　</a:t>
            </a:r>
            <a:r>
              <a:rPr lang="ja-JP" altLang="en-US" sz="18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入口紀男　</a:t>
            </a:r>
            <a:r>
              <a:rPr lang="ja-JP" altLang="en-US" sz="16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（熊本大学名誉教授）　</a:t>
            </a:r>
            <a:r>
              <a:rPr lang="ja-JP" altLang="en-US" sz="18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上野照剛　</a:t>
            </a:r>
            <a:r>
              <a:rPr lang="ja-JP" altLang="en-US" sz="16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（東京大学名誉教授）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6" name="Line 20">
            <a:extLst>
              <a:ext uri="{FF2B5EF4-FFF2-40B4-BE49-F238E27FC236}">
                <a16:creationId xmlns:a16="http://schemas.microsoft.com/office/drawing/2014/main" id="{E64963B9-0F01-488A-8E86-CB8E8422C9F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59338" y="1373188"/>
            <a:ext cx="1657350" cy="18002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9" name="Text Box 4">
            <a:extLst>
              <a:ext uri="{FF2B5EF4-FFF2-40B4-BE49-F238E27FC236}">
                <a16:creationId xmlns:a16="http://schemas.microsoft.com/office/drawing/2014/main" id="{19A7CE03-91F6-4272-9283-3832529B8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0025" y="4802188"/>
            <a:ext cx="1655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ja-JP" altLang="en-US" sz="1800" b="1">
                <a:solidFill>
                  <a:srgbClr val="00E4DF"/>
                </a:solidFill>
              </a:rPr>
              <a:t>磁</a:t>
            </a:r>
            <a:r>
              <a:rPr lang="ja-JP" altLang="en-US" sz="1800" b="1">
                <a:solidFill>
                  <a:srgbClr val="00E4DF"/>
                </a:solidFill>
              </a:rPr>
              <a:t>場</a:t>
            </a:r>
            <a:r>
              <a:rPr lang="ja-JP" altLang="en-US" sz="2400" b="1">
                <a:solidFill>
                  <a:srgbClr val="00E4DF"/>
                </a:solidFill>
              </a:rPr>
              <a:t>　</a:t>
            </a:r>
            <a:r>
              <a:rPr lang="en-US" altLang="ja-JP" sz="2400" b="1" i="1">
                <a:solidFill>
                  <a:srgbClr val="00E4D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ja-JP" sz="2400" baseline="-25000">
                <a:solidFill>
                  <a:srgbClr val="00E4D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z="2400" b="1" baseline="-25000">
                <a:solidFill>
                  <a:srgbClr val="00E4DF"/>
                </a:solidFill>
              </a:rPr>
              <a:t>　　</a:t>
            </a:r>
            <a:endParaRPr lang="ja-JP" altLang="en-US" b="1">
              <a:solidFill>
                <a:srgbClr val="00E4DF"/>
              </a:solidFill>
            </a:endParaRPr>
          </a:p>
        </p:txBody>
      </p:sp>
      <p:sp>
        <p:nvSpPr>
          <p:cNvPr id="9220" name="Text Box 5">
            <a:extLst>
              <a:ext uri="{FF2B5EF4-FFF2-40B4-BE49-F238E27FC236}">
                <a16:creationId xmlns:a16="http://schemas.microsoft.com/office/drawing/2014/main" id="{E526AE43-74B5-4DA2-B581-22E45B0E99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87" y="468313"/>
            <a:ext cx="3902075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8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共鳴励起とは（復習）</a:t>
            </a:r>
            <a:endParaRPr lang="en-US" altLang="ja-JP" sz="280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9221" name="Line 6">
            <a:extLst>
              <a:ext uri="{FF2B5EF4-FFF2-40B4-BE49-F238E27FC236}">
                <a16:creationId xmlns:a16="http://schemas.microsoft.com/office/drawing/2014/main" id="{E9FD29AF-D13F-435D-B2FD-84FFC2CA13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37063" y="1731963"/>
            <a:ext cx="12700" cy="2890837"/>
          </a:xfrm>
          <a:prstGeom prst="line">
            <a:avLst/>
          </a:prstGeom>
          <a:noFill/>
          <a:ln w="50800">
            <a:solidFill>
              <a:srgbClr val="00E4DF"/>
            </a:solidFill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9" name="Text Box 13">
            <a:extLst>
              <a:ext uri="{FF2B5EF4-FFF2-40B4-BE49-F238E27FC236}">
                <a16:creationId xmlns:a16="http://schemas.microsoft.com/office/drawing/2014/main" id="{F8A326DF-F0C8-4A66-A73F-829D4EF73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2309813"/>
            <a:ext cx="7191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1">
                <a:solidFill>
                  <a:srgbClr val="FF4791"/>
                </a:solidFill>
              </a:rPr>
              <a:t>Ｓ 極</a:t>
            </a:r>
          </a:p>
        </p:txBody>
      </p:sp>
      <p:sp>
        <p:nvSpPr>
          <p:cNvPr id="19470" name="Oval 14">
            <a:extLst>
              <a:ext uri="{FF2B5EF4-FFF2-40B4-BE49-F238E27FC236}">
                <a16:creationId xmlns:a16="http://schemas.microsoft.com/office/drawing/2014/main" id="{685ABB35-611F-4737-9F7B-0C0A75AC3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1662113"/>
            <a:ext cx="1008063" cy="100647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339966">
                  <a:alpha val="64998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9474" name="Text Box 18">
            <a:extLst>
              <a:ext uri="{FF2B5EF4-FFF2-40B4-BE49-F238E27FC236}">
                <a16:creationId xmlns:a16="http://schemas.microsoft.com/office/drawing/2014/main" id="{FF743EC9-CFF0-4C4E-BD3A-3A46090158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1731963"/>
            <a:ext cx="6492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1">
                <a:solidFill>
                  <a:srgbClr val="5454C6"/>
                </a:solidFill>
              </a:rPr>
              <a:t>Ｎ 極</a:t>
            </a:r>
          </a:p>
        </p:txBody>
      </p:sp>
      <p:sp>
        <p:nvSpPr>
          <p:cNvPr id="9225" name="Text Box 19">
            <a:extLst>
              <a:ext uri="{FF2B5EF4-FFF2-40B4-BE49-F238E27FC236}">
                <a16:creationId xmlns:a16="http://schemas.microsoft.com/office/drawing/2014/main" id="{BE4587C6-9723-421C-9C09-367082B59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335" y="5585515"/>
            <a:ext cx="30241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 b="1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  <a:cs typeface="Times New Roman" panose="02020603050405020304" pitchFamily="18" charset="0"/>
              </a:rPr>
              <a:t>共鳴周波数</a:t>
            </a:r>
            <a:r>
              <a:rPr lang="ja-JP" altLang="en-US" sz="1800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2400" i="1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f</a:t>
            </a:r>
            <a:r>
              <a:rPr lang="en-US" altLang="ja-JP" sz="2400" b="1" i="1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2400" b="1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=</a:t>
            </a:r>
            <a:r>
              <a:rPr lang="ja-JP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2400" b="1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γ </a:t>
            </a:r>
            <a:r>
              <a:rPr lang="en-US" altLang="ja-JP" sz="2400" b="1" i="1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B</a:t>
            </a:r>
            <a:r>
              <a:rPr lang="en-US" altLang="ja-JP" sz="2400" baseline="-25000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0</a:t>
            </a:r>
            <a:endParaRPr lang="ja-JP" altLang="en-US" sz="2400" baseline="-25000" dirty="0">
              <a:solidFill>
                <a:schemeClr val="bg1"/>
              </a:solidFill>
              <a:latin typeface="Times New Roman" panose="020206030504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478" name="Line 22">
            <a:extLst>
              <a:ext uri="{FF2B5EF4-FFF2-40B4-BE49-F238E27FC236}">
                <a16:creationId xmlns:a16="http://schemas.microsoft.com/office/drawing/2014/main" id="{61106764-2051-4A4E-A321-EB6A3936486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3167063"/>
            <a:ext cx="1728787" cy="17335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7" name="Oval 21">
            <a:extLst>
              <a:ext uri="{FF2B5EF4-FFF2-40B4-BE49-F238E27FC236}">
                <a16:creationId xmlns:a16="http://schemas.microsoft.com/office/drawing/2014/main" id="{14A5B094-3C9A-4839-A439-B15604D2F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3462338"/>
            <a:ext cx="1008063" cy="100647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339966">
                  <a:alpha val="64998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9479" name="Text Box 23">
            <a:extLst>
              <a:ext uri="{FF2B5EF4-FFF2-40B4-BE49-F238E27FC236}">
                <a16:creationId xmlns:a16="http://schemas.microsoft.com/office/drawing/2014/main" id="{EE392DAB-2B57-4C21-8638-0483BCD0B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3532188"/>
            <a:ext cx="7191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1">
                <a:solidFill>
                  <a:srgbClr val="FF4791"/>
                </a:solidFill>
              </a:rPr>
              <a:t>Ｓ 極</a:t>
            </a:r>
          </a:p>
        </p:txBody>
      </p:sp>
      <p:sp>
        <p:nvSpPr>
          <p:cNvPr id="19480" name="Text Box 24">
            <a:extLst>
              <a:ext uri="{FF2B5EF4-FFF2-40B4-BE49-F238E27FC236}">
                <a16:creationId xmlns:a16="http://schemas.microsoft.com/office/drawing/2014/main" id="{46EBB70D-0245-4159-B80F-7827A9974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4037013"/>
            <a:ext cx="6477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1">
                <a:solidFill>
                  <a:srgbClr val="5454C6"/>
                </a:solidFill>
              </a:rPr>
              <a:t>Ｎ 極</a:t>
            </a:r>
          </a:p>
        </p:txBody>
      </p:sp>
      <p:sp>
        <p:nvSpPr>
          <p:cNvPr id="19482" name="Text Box 26">
            <a:extLst>
              <a:ext uri="{FF2B5EF4-FFF2-40B4-BE49-F238E27FC236}">
                <a16:creationId xmlns:a16="http://schemas.microsoft.com/office/drawing/2014/main" id="{AD92568C-0EEF-4CBE-BE4B-7C241BDCE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725488"/>
            <a:ext cx="1800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 b="1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基底状態</a:t>
            </a:r>
          </a:p>
        </p:txBody>
      </p:sp>
      <p:sp>
        <p:nvSpPr>
          <p:cNvPr id="19483" name="Text Box 27">
            <a:extLst>
              <a:ext uri="{FF2B5EF4-FFF2-40B4-BE49-F238E27FC236}">
                <a16:creationId xmlns:a16="http://schemas.microsoft.com/office/drawing/2014/main" id="{1841E542-36B0-458E-8FE6-A18C4160D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8988" y="5365750"/>
            <a:ext cx="1728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励起状態</a:t>
            </a:r>
          </a:p>
        </p:txBody>
      </p:sp>
      <p:sp>
        <p:nvSpPr>
          <p:cNvPr id="19484" name="Text Box 28">
            <a:extLst>
              <a:ext uri="{FF2B5EF4-FFF2-40B4-BE49-F238E27FC236}">
                <a16:creationId xmlns:a16="http://schemas.microsoft.com/office/drawing/2014/main" id="{B88F3205-D5C4-440A-B681-8701A4DB1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86" y="4546645"/>
            <a:ext cx="373568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8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歳差運動に固有の周波数　をもつ電磁波で励起されて反転</a:t>
            </a:r>
          </a:p>
        </p:txBody>
      </p:sp>
      <p:sp>
        <p:nvSpPr>
          <p:cNvPr id="19485" name="Text Box 29">
            <a:extLst>
              <a:ext uri="{FF2B5EF4-FFF2-40B4-BE49-F238E27FC236}">
                <a16:creationId xmlns:a16="http://schemas.microsoft.com/office/drawing/2014/main" id="{61BA1A63-76B9-49BE-9E89-CB8211B1E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4480233"/>
            <a:ext cx="43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 b="1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ν</a:t>
            </a:r>
            <a:r>
              <a:rPr lang="en-US" altLang="ja-JP" sz="2400" b="1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  </a:t>
            </a:r>
            <a:endParaRPr lang="en-US" altLang="ja-JP" sz="2400" b="1" baseline="-2500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graphicFrame>
        <p:nvGraphicFramePr>
          <p:cNvPr id="19486" name="Object 30">
            <a:extLst>
              <a:ext uri="{FF2B5EF4-FFF2-40B4-BE49-F238E27FC236}">
                <a16:creationId xmlns:a16="http://schemas.microsoft.com/office/drawing/2014/main" id="{8E8DF3FF-3390-436D-9B42-3F31BC7749D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87488" y="2827338"/>
          <a:ext cx="1584325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8" name="Photo Editor 写真" r:id="rId7" imgW="2657846" imgH="1657581" progId="MSPhotoEd.3">
                  <p:embed/>
                </p:oleObj>
              </mc:Choice>
              <mc:Fallback>
                <p:oleObj name="Photo Editor 写真" r:id="rId7" imgW="2657846" imgH="1657581" progId="MSPhotoEd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488" y="2827338"/>
                        <a:ext cx="1584325" cy="64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90" name="Oval 34">
            <a:extLst>
              <a:ext uri="{FF2B5EF4-FFF2-40B4-BE49-F238E27FC236}">
                <a16:creationId xmlns:a16="http://schemas.microsoft.com/office/drawing/2014/main" id="{6BACB5C6-A337-41D4-B375-8C30211B6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611438"/>
            <a:ext cx="360363" cy="936625"/>
          </a:xfrm>
          <a:prstGeom prst="ellips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9495" name="Oval 39">
            <a:extLst>
              <a:ext uri="{FF2B5EF4-FFF2-40B4-BE49-F238E27FC236}">
                <a16:creationId xmlns:a16="http://schemas.microsoft.com/office/drawing/2014/main" id="{1F2856AF-DE55-4A0A-ABC8-7AC9AC8A5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100" y="3476625"/>
            <a:ext cx="71438" cy="730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9237" name="Freeform 42">
            <a:extLst>
              <a:ext uri="{FF2B5EF4-FFF2-40B4-BE49-F238E27FC236}">
                <a16:creationId xmlns:a16="http://schemas.microsoft.com/office/drawing/2014/main" id="{DF8FA2E7-DB8D-4595-9161-355A3C17B79C}"/>
              </a:ext>
            </a:extLst>
          </p:cNvPr>
          <p:cNvSpPr>
            <a:spLocks/>
          </p:cNvSpPr>
          <p:nvPr/>
        </p:nvSpPr>
        <p:spPr bwMode="auto">
          <a:xfrm>
            <a:off x="933450" y="3473450"/>
            <a:ext cx="185738" cy="196850"/>
          </a:xfrm>
          <a:custGeom>
            <a:avLst/>
            <a:gdLst>
              <a:gd name="T0" fmla="*/ 2147483646 w 117"/>
              <a:gd name="T1" fmla="*/ 0 h 124"/>
              <a:gd name="T2" fmla="*/ 2147483646 w 117"/>
              <a:gd name="T3" fmla="*/ 2147483646 h 124"/>
              <a:gd name="T4" fmla="*/ 2147483646 w 117"/>
              <a:gd name="T5" fmla="*/ 2147483646 h 124"/>
              <a:gd name="T6" fmla="*/ 2147483646 w 117"/>
              <a:gd name="T7" fmla="*/ 2147483646 h 124"/>
              <a:gd name="T8" fmla="*/ 2147483646 w 117"/>
              <a:gd name="T9" fmla="*/ 2147483646 h 124"/>
              <a:gd name="T10" fmla="*/ 2147483646 w 117"/>
              <a:gd name="T11" fmla="*/ 2147483646 h 124"/>
              <a:gd name="T12" fmla="*/ 2147483646 w 117"/>
              <a:gd name="T13" fmla="*/ 2147483646 h 124"/>
              <a:gd name="T14" fmla="*/ 2147483646 w 117"/>
              <a:gd name="T15" fmla="*/ 2147483646 h 124"/>
              <a:gd name="T16" fmla="*/ 2147483646 w 117"/>
              <a:gd name="T17" fmla="*/ 2147483646 h 124"/>
              <a:gd name="T18" fmla="*/ 2147483646 w 117"/>
              <a:gd name="T19" fmla="*/ 2147483646 h 124"/>
              <a:gd name="T20" fmla="*/ 2147483646 w 117"/>
              <a:gd name="T21" fmla="*/ 2147483646 h 124"/>
              <a:gd name="T22" fmla="*/ 2147483646 w 117"/>
              <a:gd name="T23" fmla="*/ 2147483646 h 124"/>
              <a:gd name="T24" fmla="*/ 2147483646 w 117"/>
              <a:gd name="T25" fmla="*/ 0 h 12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17"/>
              <a:gd name="T40" fmla="*/ 0 h 124"/>
              <a:gd name="T41" fmla="*/ 117 w 117"/>
              <a:gd name="T42" fmla="*/ 124 h 12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17" h="124">
                <a:moveTo>
                  <a:pt x="42" y="0"/>
                </a:moveTo>
                <a:cubicBezTo>
                  <a:pt x="51" y="7"/>
                  <a:pt x="63" y="11"/>
                  <a:pt x="73" y="18"/>
                </a:cubicBezTo>
                <a:cubicBezTo>
                  <a:pt x="80" y="32"/>
                  <a:pt x="77" y="46"/>
                  <a:pt x="96" y="49"/>
                </a:cubicBezTo>
                <a:cubicBezTo>
                  <a:pt x="102" y="54"/>
                  <a:pt x="105" y="59"/>
                  <a:pt x="111" y="63"/>
                </a:cubicBezTo>
                <a:cubicBezTo>
                  <a:pt x="112" y="69"/>
                  <a:pt x="114" y="76"/>
                  <a:pt x="117" y="82"/>
                </a:cubicBezTo>
                <a:cubicBezTo>
                  <a:pt x="115" y="94"/>
                  <a:pt x="114" y="106"/>
                  <a:pt x="100" y="109"/>
                </a:cubicBezTo>
                <a:cubicBezTo>
                  <a:pt x="94" y="113"/>
                  <a:pt x="89" y="117"/>
                  <a:pt x="82" y="118"/>
                </a:cubicBezTo>
                <a:cubicBezTo>
                  <a:pt x="70" y="124"/>
                  <a:pt x="61" y="121"/>
                  <a:pt x="46" y="120"/>
                </a:cubicBezTo>
                <a:cubicBezTo>
                  <a:pt x="34" y="116"/>
                  <a:pt x="27" y="112"/>
                  <a:pt x="16" y="106"/>
                </a:cubicBezTo>
                <a:cubicBezTo>
                  <a:pt x="12" y="101"/>
                  <a:pt x="9" y="94"/>
                  <a:pt x="7" y="88"/>
                </a:cubicBezTo>
                <a:cubicBezTo>
                  <a:pt x="2" y="61"/>
                  <a:pt x="0" y="58"/>
                  <a:pt x="27" y="55"/>
                </a:cubicBezTo>
                <a:cubicBezTo>
                  <a:pt x="33" y="51"/>
                  <a:pt x="36" y="45"/>
                  <a:pt x="39" y="39"/>
                </a:cubicBezTo>
                <a:cubicBezTo>
                  <a:pt x="44" y="14"/>
                  <a:pt x="27" y="24"/>
                  <a:pt x="42" y="0"/>
                </a:cubicBez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8" name="Text Box 43">
            <a:extLst>
              <a:ext uri="{FF2B5EF4-FFF2-40B4-BE49-F238E27FC236}">
                <a16:creationId xmlns:a16="http://schemas.microsoft.com/office/drawing/2014/main" id="{A08ADE07-38EA-4CD9-A103-9D2346D16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3692525"/>
            <a:ext cx="29511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 dirty="0">
                <a:solidFill>
                  <a:srgbClr val="FFFF99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磁場 </a:t>
            </a:r>
            <a:r>
              <a:rPr lang="en-US" altLang="ja-JP" sz="2200" b="1" i="1" dirty="0">
                <a:solidFill>
                  <a:srgbClr val="FFFF99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B</a:t>
            </a:r>
            <a:r>
              <a:rPr lang="en-US" altLang="ja-JP" sz="2200" baseline="-25000" dirty="0">
                <a:solidFill>
                  <a:srgbClr val="FFFF99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0</a:t>
            </a:r>
            <a:r>
              <a:rPr lang="en-US" altLang="ja-JP" sz="2000" dirty="0">
                <a:solidFill>
                  <a:srgbClr val="FFFF99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</a:t>
            </a:r>
            <a:r>
              <a:rPr lang="ja-JP" altLang="en-US" sz="2000" dirty="0">
                <a:solidFill>
                  <a:srgbClr val="FFFF99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に垂直なコイル</a:t>
            </a:r>
          </a:p>
        </p:txBody>
      </p:sp>
      <p:sp>
        <p:nvSpPr>
          <p:cNvPr id="19501" name="Text Box 45">
            <a:extLst>
              <a:ext uri="{FF2B5EF4-FFF2-40B4-BE49-F238E27FC236}">
                <a16:creationId xmlns:a16="http://schemas.microsoft.com/office/drawing/2014/main" id="{9AFD88F9-9139-44E9-9E54-B3E6EED56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000" y="2262188"/>
            <a:ext cx="194545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0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エネルギー差　　　　　   　　</a:t>
            </a:r>
            <a:r>
              <a:rPr lang="en-US" altLang="ja-JP" sz="2400" b="1" i="1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E</a:t>
            </a:r>
            <a:r>
              <a:rPr lang="en-US" altLang="ja-JP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</a:t>
            </a:r>
            <a:r>
              <a:rPr lang="en-US" altLang="ja-JP" sz="2400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=</a:t>
            </a:r>
            <a:r>
              <a:rPr lang="en-US" altLang="ja-JP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</a:t>
            </a:r>
            <a:r>
              <a:rPr lang="en-US" altLang="ja-JP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 </a:t>
            </a:r>
            <a:r>
              <a:rPr lang="en-US" altLang="ja-JP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en-US" altLang="ja-JP" sz="2400" i="1" dirty="0">
              <a:solidFill>
                <a:schemeClr val="bg1"/>
              </a:solidFill>
              <a:latin typeface="Symbol" panose="05050102010706020507" pitchFamily="18" charset="2"/>
            </a:endParaRPr>
          </a:p>
        </p:txBody>
      </p:sp>
      <p:pic>
        <p:nvPicPr>
          <p:cNvPr id="19509" name="ding508.wav">
            <a:hlinkClick r:id="" action="ppaction://media"/>
            <a:extLst>
              <a:ext uri="{FF2B5EF4-FFF2-40B4-BE49-F238E27FC236}">
                <a16:creationId xmlns:a16="http://schemas.microsoft.com/office/drawing/2014/main" id="{F1CC709E-595A-4782-93A3-9A727CD45080}"/>
              </a:ext>
            </a:extLst>
          </p:cNvPr>
          <p:cNvPicPr>
            <a:picLocks noChangeAspect="1" noChangeArrowheads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76057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10" name="j011508.wav">
            <a:hlinkClick r:id="" action="ppaction://media"/>
            <a:extLst>
              <a:ext uri="{FF2B5EF4-FFF2-40B4-BE49-F238E27FC236}">
                <a16:creationId xmlns:a16="http://schemas.microsoft.com/office/drawing/2014/main" id="{0DA4DB86-0568-460E-B79D-A5D4653A2CE7}"/>
              </a:ext>
            </a:extLst>
          </p:cNvPr>
          <p:cNvPicPr>
            <a:picLocks noChangeAspect="1" noChangeArrowheads="1"/>
          </p:cNvPicPr>
          <p:nvPr>
            <a:audioFile r:link="rId5"/>
            <p:extLst>
              <p:ext uri="{DAA4B4D4-6D71-4841-9C94-3DE7FCFB9230}">
                <p14:media xmlns:p14="http://schemas.microsoft.com/office/powerpoint/2010/main" r:embed="rId4"/>
              </p:ext>
            </p:ext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76057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512" name="Text Box 56">
            <a:extLst>
              <a:ext uri="{FF2B5EF4-FFF2-40B4-BE49-F238E27FC236}">
                <a16:creationId xmlns:a16="http://schemas.microsoft.com/office/drawing/2014/main" id="{F04EF1A3-EFA8-413D-A89F-525B8B22D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5000625"/>
            <a:ext cx="27368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A. </a:t>
            </a:r>
            <a:r>
              <a:rPr lang="ja-JP" altLang="en-US" sz="120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アインシュタイン （</a:t>
            </a:r>
            <a:r>
              <a:rPr lang="en-US" altLang="ja-JP" sz="120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1879-1955</a:t>
            </a:r>
            <a:r>
              <a:rPr lang="ja-JP" altLang="en-US" sz="120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）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CB8CBA8-317A-490C-92E1-09CE6127804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6241" y="3350422"/>
            <a:ext cx="890093" cy="1390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mediacall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916" fill="hold"/>
                                        <p:tgtEl>
                                          <p:spTgt spid="1950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mph" presetSubtype="0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1" dur="indefinite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4" dur="indefinite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7" dur="indefinite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0" dur="indefinite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3" presetClass="emph" presetSubtype="0" repeatCount="indefinite" fill="hold" grpId="1" nodeType="withEffect">
                                  <p:stCondLst>
                                    <p:cond delay="25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20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20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20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0" fill="hold"/>
                                        <p:tgtEl>
                                          <p:spTgt spid="195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0" fill="hold"/>
                                        <p:tgtEl>
                                          <p:spTgt spid="195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0"/>
                                        <p:tgtEl>
                                          <p:spTgt spid="19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1" dur="1" fill="hold"/>
                                        <p:tgtEl>
                                          <p:spTgt spid="195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509"/>
                </p:tgtEl>
              </p:cMediaNode>
            </p:audio>
            <p:audio>
              <p:cMediaNode>
                <p:cTn id="79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510"/>
                </p:tgtEl>
              </p:cMediaNode>
            </p:audio>
          </p:childTnLst>
        </p:cTn>
      </p:par>
    </p:tnLst>
    <p:bldLst>
      <p:bldP spid="19469" grpId="0"/>
      <p:bldP spid="19470" grpId="0" animBg="1"/>
      <p:bldP spid="19474" grpId="0"/>
      <p:bldP spid="19477" grpId="0" animBg="1"/>
      <p:bldP spid="19479" grpId="0"/>
      <p:bldP spid="19480" grpId="0"/>
      <p:bldP spid="19482" grpId="0"/>
      <p:bldP spid="19483" grpId="0"/>
      <p:bldP spid="19484" grpId="0"/>
      <p:bldP spid="19485" grpId="0"/>
      <p:bldP spid="19485" grpId="1"/>
      <p:bldP spid="19490" grpId="0" animBg="1"/>
      <p:bldP spid="19490" grpId="1" animBg="1"/>
      <p:bldP spid="19495" grpId="0" animBg="1"/>
      <p:bldP spid="19501" grpId="0"/>
      <p:bldP spid="195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>
            <a:extLst>
              <a:ext uri="{FF2B5EF4-FFF2-40B4-BE49-F238E27FC236}">
                <a16:creationId xmlns:a16="http://schemas.microsoft.com/office/drawing/2014/main" id="{223001E6-94D2-48CB-B9DD-C55812204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3999" cy="374332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5B6D9941-A2F1-4DFA-9CEF-E4D2CA6AA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975" y="5373688"/>
            <a:ext cx="10367963" cy="1871662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6B9888EB-6A08-4A2B-A548-FDC401602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0" y="3068638"/>
            <a:ext cx="2592388" cy="2519362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FC528F61-4A9F-49FA-8608-938A8A6C6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0192" y="2722823"/>
            <a:ext cx="3529013" cy="302577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53608" name="Rectangle 8">
            <a:extLst>
              <a:ext uri="{FF2B5EF4-FFF2-40B4-BE49-F238E27FC236}">
                <a16:creationId xmlns:a16="http://schemas.microsoft.com/office/drawing/2014/main" id="{3A99BFF4-715E-4C43-BD00-9D0C312E4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0014" y="-27315185"/>
            <a:ext cx="5505077" cy="63101790"/>
          </a:xfrm>
          <a:prstGeom prst="rect">
            <a:avLst/>
          </a:prstGeom>
          <a:solidFill>
            <a:srgbClr val="CCFFFF">
              <a:alpha val="1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/>
          </a:p>
        </p:txBody>
      </p:sp>
      <p:sp>
        <p:nvSpPr>
          <p:cNvPr id="5131" name="Text Box 11">
            <a:extLst>
              <a:ext uri="{FF2B5EF4-FFF2-40B4-BE49-F238E27FC236}">
                <a16:creationId xmlns:a16="http://schemas.microsoft.com/office/drawing/2014/main" id="{E3B646F3-4C2A-43DD-A855-76A653793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7316" y="2461878"/>
            <a:ext cx="19446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磁束密度</a:t>
            </a:r>
            <a:r>
              <a:rPr lang="ja-JP" altLang="en-US" sz="2000" dirty="0">
                <a:solidFill>
                  <a:schemeClr val="accent1"/>
                </a:solidFill>
              </a:rPr>
              <a:t>　</a:t>
            </a:r>
            <a:r>
              <a:rPr lang="en-US" altLang="ja-JP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ja-JP" sz="20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graphicFrame>
        <p:nvGraphicFramePr>
          <p:cNvPr id="153612" name="Object 12">
            <a:extLst>
              <a:ext uri="{FF2B5EF4-FFF2-40B4-BE49-F238E27FC236}">
                <a16:creationId xmlns:a16="http://schemas.microsoft.com/office/drawing/2014/main" id="{92CA67C4-75D3-4DCD-8A4D-82B7BE0BB7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87450" y="4149725"/>
          <a:ext cx="259238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Photo Editor 写真" r:id="rId6" imgW="2657846" imgH="1657581" progId="MSPhotoEd.3">
                  <p:embed/>
                </p:oleObj>
              </mc:Choice>
              <mc:Fallback>
                <p:oleObj name="Photo Editor 写真" r:id="rId6" imgW="2657846" imgH="1657581" progId="MSPhotoEd.3">
                  <p:embed/>
                  <p:pic>
                    <p:nvPicPr>
                      <p:cNvPr id="153612" name="Object 12">
                        <a:extLst>
                          <a:ext uri="{FF2B5EF4-FFF2-40B4-BE49-F238E27FC236}">
                            <a16:creationId xmlns:a16="http://schemas.microsoft.com/office/drawing/2014/main" id="{92CA67C4-75D3-4DCD-8A4D-82B7BE0BB78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4149725"/>
                        <a:ext cx="2592388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14" name="Line 14">
            <a:extLst>
              <a:ext uri="{FF2B5EF4-FFF2-40B4-BE49-F238E27FC236}">
                <a16:creationId xmlns:a16="http://schemas.microsoft.com/office/drawing/2014/main" id="{336405C5-6CBC-4B4B-9412-66F73490A4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8909" y="3356992"/>
            <a:ext cx="93662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3615" name="Line 15">
            <a:extLst>
              <a:ext uri="{FF2B5EF4-FFF2-40B4-BE49-F238E27FC236}">
                <a16:creationId xmlns:a16="http://schemas.microsoft.com/office/drawing/2014/main" id="{9013D68A-5A28-4B9D-86DD-467290AFC9A3}"/>
              </a:ext>
            </a:extLst>
          </p:cNvPr>
          <p:cNvSpPr>
            <a:spLocks noChangeShapeType="1"/>
          </p:cNvSpPr>
          <p:nvPr/>
        </p:nvSpPr>
        <p:spPr bwMode="auto">
          <a:xfrm>
            <a:off x="8028384" y="3353247"/>
            <a:ext cx="936625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3616" name="Text Box 16">
            <a:extLst>
              <a:ext uri="{FF2B5EF4-FFF2-40B4-BE49-F238E27FC236}">
                <a16:creationId xmlns:a16="http://schemas.microsoft.com/office/drawing/2014/main" id="{23133651-3821-4131-B648-CADB2B84D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356" y="3682660"/>
            <a:ext cx="540109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磁場強度（磁束密度）に勾配（直線的な変化）</a:t>
            </a:r>
          </a:p>
        </p:txBody>
      </p:sp>
      <p:sp>
        <p:nvSpPr>
          <p:cNvPr id="153617" name="Text Box 17">
            <a:extLst>
              <a:ext uri="{FF2B5EF4-FFF2-40B4-BE49-F238E27FC236}">
                <a16:creationId xmlns:a16="http://schemas.microsoft.com/office/drawing/2014/main" id="{83968896-411F-4B2C-B074-19E87B94D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063" y="4806321"/>
            <a:ext cx="43982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 dirty="0">
                <a:solidFill>
                  <a:srgbClr val="00C5C0"/>
                </a:solidFill>
              </a:rPr>
              <a:t>　</a:t>
            </a:r>
            <a:r>
              <a:rPr lang="en-US" altLang="ja-JP" sz="1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ja-JP" sz="18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ja-JP" altLang="en-US" sz="1800" dirty="0">
                <a:solidFill>
                  <a:schemeClr val="bg1"/>
                </a:solidFill>
              </a:rPr>
              <a:t>に固有の周波数 </a:t>
            </a:r>
            <a:r>
              <a:rPr lang="ja-JP" altLang="en-US" sz="1800" i="1" dirty="0">
                <a:solidFill>
                  <a:schemeClr val="bg1"/>
                </a:solidFill>
              </a:rPr>
              <a:t> </a:t>
            </a:r>
            <a:r>
              <a:rPr lang="en-US" altLang="ja-JP" sz="1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ja-JP" alt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＝ </a:t>
            </a:r>
            <a:r>
              <a:rPr lang="en-US" altLang="ja-JP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altLang="ja-JP" sz="1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ja-JP" sz="18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（</a:t>
            </a:r>
            <a:r>
              <a:rPr lang="en-US" altLang="ja-JP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Hz</a:t>
            </a:r>
            <a:r>
              <a:rPr lang="ja-JP" alt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ja-JP" altLang="en-US" sz="1800" dirty="0">
                <a:solidFill>
                  <a:schemeClr val="bg1"/>
                </a:solidFill>
              </a:rPr>
              <a:t>で励起 </a:t>
            </a:r>
            <a:r>
              <a:rPr lang="ja-JP" altLang="en-US" sz="1800" dirty="0">
                <a:solidFill>
                  <a:srgbClr val="008080"/>
                </a:solidFill>
              </a:rPr>
              <a:t>　</a:t>
            </a:r>
          </a:p>
        </p:txBody>
      </p:sp>
      <p:sp>
        <p:nvSpPr>
          <p:cNvPr id="153618" name="Text Box 18">
            <a:extLst>
              <a:ext uri="{FF2B5EF4-FFF2-40B4-BE49-F238E27FC236}">
                <a16:creationId xmlns:a16="http://schemas.microsoft.com/office/drawing/2014/main" id="{D1B5940D-5429-4E5F-9F5D-4A893CF43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013" y="2472908"/>
            <a:ext cx="15125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ここだけが</a:t>
            </a:r>
            <a:endParaRPr lang="ja-JP" altLang="en-US" sz="1800" baseline="-2500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53621" name="Text Box 21">
            <a:extLst>
              <a:ext uri="{FF2B5EF4-FFF2-40B4-BE49-F238E27FC236}">
                <a16:creationId xmlns:a16="http://schemas.microsoft.com/office/drawing/2014/main" id="{3B97F124-ADB2-455A-A69E-C67D9B369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2" y="4712716"/>
            <a:ext cx="2303463" cy="366712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これがスライス選択</a:t>
            </a:r>
            <a:endParaRPr lang="ja-JP" altLang="en-US" sz="1800" dirty="0">
              <a:solidFill>
                <a:srgbClr val="00808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142" name="Line 22">
            <a:extLst>
              <a:ext uri="{FF2B5EF4-FFF2-40B4-BE49-F238E27FC236}">
                <a16:creationId xmlns:a16="http://schemas.microsoft.com/office/drawing/2014/main" id="{86984F33-2B59-463C-B33D-54AFAD8FE34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86799" y="2896401"/>
            <a:ext cx="29636" cy="224211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pic>
        <p:nvPicPr>
          <p:cNvPr id="153623" name="j0112651.wav">
            <a:hlinkClick r:id="" action="ppaction://media"/>
            <a:extLst>
              <a:ext uri="{FF2B5EF4-FFF2-40B4-BE49-F238E27FC236}">
                <a16:creationId xmlns:a16="http://schemas.microsoft.com/office/drawing/2014/main" id="{2F6AE5CC-A792-4FEA-A5E8-B441C4C0C24D}"/>
              </a:ext>
            </a:extLst>
          </p:cNvPr>
          <p:cNvPicPr>
            <a:picLocks noChangeAspect="1" noChangeArrowheads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80375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B596F56-3581-4E26-9DDB-DE1E59026BAE}"/>
              </a:ext>
            </a:extLst>
          </p:cNvPr>
          <p:cNvSpPr/>
          <p:nvPr/>
        </p:nvSpPr>
        <p:spPr>
          <a:xfrm>
            <a:off x="-227346" y="9677"/>
            <a:ext cx="10225135" cy="117395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D245FBA6-F37E-4287-BEFA-97F814BA9803}"/>
              </a:ext>
            </a:extLst>
          </p:cNvPr>
          <p:cNvSpPr/>
          <p:nvPr/>
        </p:nvSpPr>
        <p:spPr>
          <a:xfrm>
            <a:off x="-38147" y="6296190"/>
            <a:ext cx="10225135" cy="117395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3609" name="Rectangle 9">
            <a:extLst>
              <a:ext uri="{FF2B5EF4-FFF2-40B4-BE49-F238E27FC236}">
                <a16:creationId xmlns:a16="http://schemas.microsoft.com/office/drawing/2014/main" id="{3EF3E1A2-B377-4850-86F1-8D675CE47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961" y="1162424"/>
            <a:ext cx="7442817" cy="1152525"/>
          </a:xfrm>
          <a:prstGeom prst="rect">
            <a:avLst/>
          </a:prstGeom>
          <a:solidFill>
            <a:srgbClr val="FFA5A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53610" name="Rectangle 10">
            <a:extLst>
              <a:ext uri="{FF2B5EF4-FFF2-40B4-BE49-F238E27FC236}">
                <a16:creationId xmlns:a16="http://schemas.microsoft.com/office/drawing/2014/main" id="{5A2CF4B9-98C4-460B-A913-82F06A2B9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962" y="5371223"/>
            <a:ext cx="7442817" cy="1008062"/>
          </a:xfrm>
          <a:prstGeom prst="rect">
            <a:avLst/>
          </a:prstGeom>
          <a:solidFill>
            <a:srgbClr val="00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53619" name="Text Box 19">
            <a:extLst>
              <a:ext uri="{FF2B5EF4-FFF2-40B4-BE49-F238E27FC236}">
                <a16:creationId xmlns:a16="http://schemas.microsoft.com/office/drawing/2014/main" id="{C7C2F2B8-8211-4E0A-AB30-0E2ED9F6A5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7804" y="5625944"/>
            <a:ext cx="9366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b="1" dirty="0">
                <a:solidFill>
                  <a:srgbClr val="000056"/>
                </a:solidFill>
              </a:rPr>
              <a:t>N </a:t>
            </a:r>
            <a:r>
              <a:rPr lang="ja-JP" altLang="en-US" sz="1800" b="1" dirty="0">
                <a:solidFill>
                  <a:srgbClr val="000056"/>
                </a:solidFill>
              </a:rPr>
              <a:t>極</a:t>
            </a:r>
          </a:p>
        </p:txBody>
      </p:sp>
      <p:sp>
        <p:nvSpPr>
          <p:cNvPr id="153613" name="Text Box 13">
            <a:extLst>
              <a:ext uri="{FF2B5EF4-FFF2-40B4-BE49-F238E27FC236}">
                <a16:creationId xmlns:a16="http://schemas.microsoft.com/office/drawing/2014/main" id="{C8A65436-8FCD-40C6-8DDD-116C388DD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6536" y="4192991"/>
            <a:ext cx="37075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共鳴励起はここだけで起きる</a:t>
            </a:r>
          </a:p>
        </p:txBody>
      </p:sp>
      <p:sp>
        <p:nvSpPr>
          <p:cNvPr id="153620" name="Text Box 20">
            <a:extLst>
              <a:ext uri="{FF2B5EF4-FFF2-40B4-BE49-F238E27FC236}">
                <a16:creationId xmlns:a16="http://schemas.microsoft.com/office/drawing/2014/main" id="{FDD49356-E15F-453B-8D03-974BAC515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7286" y="1821498"/>
            <a:ext cx="9366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b="1" dirty="0">
                <a:solidFill>
                  <a:srgbClr val="CC0066"/>
                </a:solidFill>
              </a:rPr>
              <a:t>S </a:t>
            </a:r>
            <a:r>
              <a:rPr lang="ja-JP" altLang="en-US" sz="1800" b="1" dirty="0">
                <a:solidFill>
                  <a:srgbClr val="CC0066"/>
                </a:solidFill>
              </a:rPr>
              <a:t>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ccel="50000" decel="5000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animScale>
                                      <p:cBhvr>
                                        <p:cTn id="6" dur="5000" fill="hold"/>
                                        <p:tgtEl>
                                          <p:spTgt spid="153608"/>
                                        </p:tgtEl>
                                      </p:cBhvr>
                                      <p:by x="6000" y="6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8" presetClass="emph" presetSubtype="0" accel="50000" decel="5000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Rot by="180000">
                                      <p:cBhvr>
                                        <p:cTn id="8" dur="5000" fill="hold"/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accel="50000" decel="5000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Rot by="-180000">
                                      <p:cBhvr>
                                        <p:cTn id="10" dur="5000" fill="hold"/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accel="50000" decel="5000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Rot by="180000">
                                      <p:cBhvr>
                                        <p:cTn id="12" dur="5000" fill="hold"/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8" presetClass="emph" presetSubtype="0" accel="50000" decel="5000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Rot by="-180000">
                                      <p:cBhvr>
                                        <p:cTn id="14" dur="5000" fill="hold"/>
                                        <p:tgtEl>
                                          <p:spTgt spid="1536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153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0"/>
                                        <p:tgtEl>
                                          <p:spTgt spid="15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3.33333E-6 1.11111E-6 L -0.29219 1.11111E-6 " pathEditMode="relative" rAng="0" ptsTypes="AA">
                                      <p:cBhvr>
                                        <p:cTn id="22" dur="5000" fill="hold"/>
                                        <p:tgtEl>
                                          <p:spTgt spid="1536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18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1.38889E-6 -3.33333E-6 L 0.31059 0.00093 " pathEditMode="relative" rAng="0" ptsTypes="AA">
                                      <p:cBhvr>
                                        <p:cTn id="24" dur="5000" fill="hold"/>
                                        <p:tgtEl>
                                          <p:spTgt spid="1536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21" y="46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3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153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repeatCount="indefinite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15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3000"/>
                                        <p:tgtEl>
                                          <p:spTgt spid="153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3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43" dur="3000" fill="hold"/>
                                        <p:tgtEl>
                                          <p:spTgt spid="1536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3000" fill="hold"/>
                                        <p:tgtEl>
                                          <p:spTgt spid="1536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3000" fill="hold"/>
                                        <p:tgtEl>
                                          <p:spTgt spid="1536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6" dur="3000" fill="hold"/>
                                        <p:tgtEl>
                                          <p:spTgt spid="1536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53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53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53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mediacall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53" dur="1" fill="hold"/>
                                        <p:tgtEl>
                                          <p:spTgt spid="1536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4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3623"/>
                </p:tgtEl>
              </p:cMediaNode>
            </p:audio>
          </p:childTnLst>
        </p:cTn>
      </p:par>
    </p:tnLst>
    <p:bldLst>
      <p:bldP spid="153608" grpId="0" animBg="1"/>
      <p:bldP spid="153616" grpId="0"/>
      <p:bldP spid="153618" grpId="0"/>
      <p:bldP spid="153609" grpId="0" animBg="1"/>
      <p:bldP spid="153610" grpId="0" animBg="1"/>
      <p:bldP spid="153619" grpId="0"/>
      <p:bldP spid="153613" grpId="0"/>
      <p:bldP spid="1536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0">
            <a:extLst>
              <a:ext uri="{FF2B5EF4-FFF2-40B4-BE49-F238E27FC236}">
                <a16:creationId xmlns:a16="http://schemas.microsoft.com/office/drawing/2014/main" id="{E87F9B69-8E54-4C10-B094-4A64AF428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4149080"/>
            <a:ext cx="792088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8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lang="ja-JP" altLang="en-US" sz="20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人体を静磁場の中に置いてスライスを「切り出す」には、スライスされる個所だけを磁束密度 </a:t>
            </a:r>
            <a:r>
              <a:rPr lang="en-US" altLang="ja-JP" sz="2200" b="1" i="1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B</a:t>
            </a:r>
            <a:r>
              <a:rPr lang="en-US" altLang="ja-JP" sz="2200" baseline="-25000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0</a:t>
            </a:r>
            <a:r>
              <a:rPr lang="ja-JP" altLang="en-US" sz="2000" baseline="-250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</a:t>
            </a:r>
            <a:r>
              <a:rPr lang="ja-JP" altLang="en-US" sz="20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にしておき、 水素原子核の </a:t>
            </a:r>
            <a:r>
              <a:rPr lang="en-US" altLang="ja-JP" sz="2200" b="1" i="1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B</a:t>
            </a:r>
            <a:r>
              <a:rPr lang="en-US" altLang="ja-JP" sz="2200" baseline="-25000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0</a:t>
            </a:r>
            <a:r>
              <a:rPr lang="ja-JP" altLang="en-US" sz="2000" baseline="-250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</a:t>
            </a:r>
            <a:r>
              <a:rPr lang="ja-JP" altLang="en-US" sz="20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に対する歳差運動に固有の周波数  </a:t>
            </a:r>
            <a:r>
              <a:rPr lang="en-US" altLang="ja-JP" sz="2000" i="1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f</a:t>
            </a:r>
            <a:r>
              <a:rPr lang="en-US" altLang="ja-JP" sz="20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</a:t>
            </a:r>
            <a:r>
              <a:rPr lang="ja-JP" altLang="en-US" sz="20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をもつ電磁波を照射することによって、スライスされる個所だけの水素原子核を共鳴励起させる</a:t>
            </a:r>
            <a:endParaRPr lang="en-US" altLang="ja-JP" sz="200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1272" name="テキスト ボックス 1">
            <a:extLst>
              <a:ext uri="{FF2B5EF4-FFF2-40B4-BE49-F238E27FC236}">
                <a16:creationId xmlns:a16="http://schemas.microsoft.com/office/drawing/2014/main" id="{0827527A-06E6-43B9-9C94-115BD7F2F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263" y="579438"/>
            <a:ext cx="1327150" cy="5842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結論</a:t>
            </a:r>
          </a:p>
        </p:txBody>
      </p:sp>
      <p:pic>
        <p:nvPicPr>
          <p:cNvPr id="4" name="図 2">
            <a:extLst>
              <a:ext uri="{FF2B5EF4-FFF2-40B4-BE49-F238E27FC236}">
                <a16:creationId xmlns:a16="http://schemas.microsoft.com/office/drawing/2014/main" id="{D4F0228E-89E0-4FAD-AC87-29F9ACBCEF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876514"/>
            <a:ext cx="1665394" cy="2360588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scene3d>
            <a:camera prst="isometricLeftDown">
              <a:rot lat="1800000" lon="3600000" rev="0"/>
            </a:camera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4269</TotalTime>
  <Words>236</Words>
  <Application>Microsoft Office PowerPoint</Application>
  <PresentationFormat>画面に合わせる (4:3)</PresentationFormat>
  <Paragraphs>28</Paragraphs>
  <Slides>4</Slides>
  <Notes>0</Notes>
  <HiddenSlides>0</HiddenSlides>
  <MMClips>3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HGSｺﾞｼｯｸE</vt:lpstr>
      <vt:lpstr>ＭＳ Ｐゴシック</vt:lpstr>
      <vt:lpstr>ＭＳ ゴシック</vt:lpstr>
      <vt:lpstr>Arial</vt:lpstr>
      <vt:lpstr>Symbol</vt:lpstr>
      <vt:lpstr>Times New Roman</vt:lpstr>
      <vt:lpstr>標準デザイン</vt:lpstr>
      <vt:lpstr>Photo Editor 写真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Kumamoto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Norio Iriguchi</dc:creator>
  <cp:lastModifiedBy>User</cp:lastModifiedBy>
  <cp:revision>235</cp:revision>
  <dcterms:created xsi:type="dcterms:W3CDTF">2002-07-04T03:08:33Z</dcterms:created>
  <dcterms:modified xsi:type="dcterms:W3CDTF">2023-04-15T03:41:51Z</dcterms:modified>
</cp:coreProperties>
</file>