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64" r:id="rId2"/>
  </p:sldMasterIdLst>
  <p:sldIdLst>
    <p:sldId id="256" r:id="rId3"/>
    <p:sldId id="338" r:id="rId4"/>
    <p:sldId id="339" r:id="rId5"/>
    <p:sldId id="335" r:id="rId6"/>
    <p:sldId id="301" r:id="rId7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99"/>
    <a:srgbClr val="009999"/>
    <a:srgbClr val="B80000"/>
    <a:srgbClr val="920000"/>
    <a:srgbClr val="FF6699"/>
    <a:srgbClr val="CCFFFF"/>
    <a:srgbClr val="00CC99"/>
    <a:srgbClr val="00660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80" autoAdjust="0"/>
    <p:restoredTop sz="94660"/>
  </p:normalViewPr>
  <p:slideViewPr>
    <p:cSldViewPr>
      <p:cViewPr varScale="1">
        <p:scale>
          <a:sx n="94" d="100"/>
          <a:sy n="94" d="100"/>
        </p:scale>
        <p:origin x="103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F38E8F-F1C0-4879-8269-6C803E96CD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EC1480-152C-43FF-85AC-8AC4DE640A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A1772A5-5D3B-44BF-B97B-6B7E7A12C5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14B65-6961-4AD5-AD9B-9CD27E17D1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7821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A58328-EC1B-4769-AEBC-F037973EFC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EA3599-0725-4B28-852F-A28B636E61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B08D11-C9C8-4DC3-9416-6EC374EFEC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60FB7-B4A7-4433-AC88-E9F52483A4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1362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65A0FC-1FE4-4A16-8795-58C4314A4D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662748-C58A-44EB-B503-4264E63DC4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E23C4DC-D9AF-480C-A415-6D2D114222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26A9E-A107-4302-8CCB-D4BFEBD300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6910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E7BCD7C-8873-4FFE-B1D7-79D55124CB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10BCECB-BE85-49BF-9A21-33A7AA2630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90F95059-72B0-47AA-A9A5-54BC7419DD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9E560-78AA-4698-8C77-F57DF46BBB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5458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1295FD2-DD55-4233-81D8-D2C6E05EF9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244702-F651-4D33-A528-3C4F7DF213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94C83F0-3322-4CDA-BFF1-01B2D564C7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04766D-43DF-41D9-BDE3-BF8DD290441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25483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FB1CB78-F67B-4EC8-8E2F-562025E99C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DC2176-F1F5-4FFD-9241-506053DB97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A279948-AF68-4381-8EBB-AE115A7B7E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3CA9C3-A9C0-41B6-93B6-AA88497A1DF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66129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B404D2E-B7E3-4EF0-AABF-8E6249404E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E2F3DC-C1F3-47C8-8604-90E1C70F87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0B70B9-15C5-4372-9121-9BF750F492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02092B-A91E-4C63-BF65-3BFBC05663E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58325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C96AD8-7C7F-4692-896A-3ED18832F2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5A8AEA-CB3F-4889-A6D2-F9A45071CC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51A768-D44D-430F-9A8E-79D09F6EAD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F1F7C8-03D2-4EEB-9027-FF05691ADC9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32468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21ECC69-B5A6-4B42-9073-86B424C5A8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DEA087E-900E-468B-A8BB-817791D4BF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E89597B-7E6B-45B4-8FD5-CDC98F3A35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E13F96-120A-43C8-9E0E-4141C9793AD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14892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F5535D9-827D-47FA-87F7-8D6BA8E5FE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3A866BD-2F4F-4718-9578-663C8E3887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445ACB2-5D46-43EF-A680-2CBD2F009F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24307D-20C0-451E-AD96-08797BC67FA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62822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DD600F2-955D-40B5-A67B-75B3328368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DAA06B6-C9E2-453C-B294-4ECF513C03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74D9626-16E2-4D46-B3DB-3DFF33EB37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276699-9C2F-40E1-BEEA-D5A9BC2D094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8124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5876DE-C935-4FA5-A36E-A77BF16B50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83841CF-1330-478B-8B4D-480A3B565E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145833-543F-4203-A5EC-0E5DD85241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84CE2-59DB-437E-B10A-5F124D3EB2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22653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AE1B40-AE27-405B-AE57-19E1F2074E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622BC1-A0C7-439C-A106-C920394ADF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3FA4D0-3ADF-4B73-8D12-54741972C7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7F86BF-43AC-4650-9A8B-F0A4E6CD685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97574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1EDADC-E9EE-4E12-B590-CC939E0200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2BD0ABE-43CE-44EF-B2EA-C35988DD2D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BA6C52E-CD17-4442-A0BB-C62275C20F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8B9F77-A8D2-4285-B441-2C1A3A457A7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84369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24F14F-CA93-479B-8B84-85B5562AF1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31666C-2C32-40DF-AE86-172AEBB690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78B5E1-6EFD-46DD-99BF-86C2B155B4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042E92-619C-4FEE-8F5B-D8A9D4C7C22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90924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2E09383-9AB4-45B6-9532-8E075B0C23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CAED07-5775-4C58-A6B3-A50683C7C8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DC87BF8-389E-42F1-B3E8-2E1E6F41B1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591C6D-0F49-4F1E-9697-6CB72F37EA7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43182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A0F86EE-F513-4B60-B7C0-D691F0CD1C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F3261D9-DE78-4EB0-8743-DB29326DCE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22474E22-A84D-4D61-8A77-9122AD89D4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96548B-336F-4F52-B16D-95144627B5E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390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31594A7-3EEE-4E14-8DDA-DBB8AA377E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17A38D-B405-4E27-B0B4-2E2084D6FD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DD3AC04-242B-4E83-9EB4-C6F6012630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C2F35-4284-47F8-B358-6EA56E9DB1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03442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72FEAB-008F-4F23-ABDE-FEFEA4752C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AE8EA4-DD85-42C3-9503-E26DFB1D0E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8723FC-1145-4FD0-A765-1A2EBCB0CB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438A4-5448-4D36-BFDF-352BF62885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0795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66C106F-3E2F-471E-BB64-AA6F7FC485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0B94E34-04BC-49CB-8AEF-C83DAA8C9F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8B7CC61-9243-4626-BE59-34C9970AE9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04F04-9116-42FC-AA19-154230282B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4207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372036C-87C7-413A-8BBD-1CCB60436A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C8E3431-0CCA-4464-9216-1158F50CF5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58B42A6-E7F8-4BB2-84C3-E1428070F0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5E8A4-5574-4294-A3B5-A066D65115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00246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0623C2A-07FC-4CB9-A932-825A80A1BD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EBCB5BE-40F1-44DA-8CBE-6560992F2E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3537C0F-8D6C-43E2-854B-A12169A604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D77BB-336E-4EB0-A2A7-A6F6D6C877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9596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2323A7-8520-4489-AFA9-CE487DC4F2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3B46D0E-2A3A-44AD-A3F4-174615A168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BB0C34-A5B7-45D4-9D0B-119551D558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813C5-4655-455E-9103-A36670F438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7689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D61BEC-F466-4039-8C94-EA0F9BC9CC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03BAE9-251D-468F-9639-8E04374501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596AF7-3428-4D2B-85A3-419E293E0B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F9547-EB90-4084-917E-EAAC3A20809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3608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1811962-C988-4DA6-9640-DD9B52A9EB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3E61820-8FDB-47C4-B254-576C39CAB1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86020" name="Rectangle 4">
            <a:extLst>
              <a:ext uri="{FF2B5EF4-FFF2-40B4-BE49-F238E27FC236}">
                <a16:creationId xmlns:a16="http://schemas.microsoft.com/office/drawing/2014/main" id="{3C3990B1-E15D-4922-8A58-CD7C6CAFEC9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6021" name="Rectangle 5">
            <a:extLst>
              <a:ext uri="{FF2B5EF4-FFF2-40B4-BE49-F238E27FC236}">
                <a16:creationId xmlns:a16="http://schemas.microsoft.com/office/drawing/2014/main" id="{83BFCA74-556A-4638-ADE8-A72D1B6592B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6022" name="Rectangle 6">
            <a:extLst>
              <a:ext uri="{FF2B5EF4-FFF2-40B4-BE49-F238E27FC236}">
                <a16:creationId xmlns:a16="http://schemas.microsoft.com/office/drawing/2014/main" id="{07D49BA1-9C9C-43B6-AEC1-E61095FC028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7021455-6616-4502-BF0C-6160CB39E9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7962F07-C2E5-4C7D-9D59-FA8EF9CB33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8D5FF2D-6920-4FD1-AD88-685DA7759A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86020" name="Rectangle 4">
            <a:extLst>
              <a:ext uri="{FF2B5EF4-FFF2-40B4-BE49-F238E27FC236}">
                <a16:creationId xmlns:a16="http://schemas.microsoft.com/office/drawing/2014/main" id="{7B0C6B95-0073-4D3D-9972-ACB103CCE75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6021" name="Rectangle 5">
            <a:extLst>
              <a:ext uri="{FF2B5EF4-FFF2-40B4-BE49-F238E27FC236}">
                <a16:creationId xmlns:a16="http://schemas.microsoft.com/office/drawing/2014/main" id="{F508E555-63FB-400D-A4F9-4FDF04F5512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6022" name="Rectangle 6">
            <a:extLst>
              <a:ext uri="{FF2B5EF4-FFF2-40B4-BE49-F238E27FC236}">
                <a16:creationId xmlns:a16="http://schemas.microsoft.com/office/drawing/2014/main" id="{311871A2-8E89-4CDF-B33E-06123E825C1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0800C59-2A14-4C49-AA0A-ECE1E0E33B5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562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テキスト ボックス 1">
            <a:extLst>
              <a:ext uri="{FF2B5EF4-FFF2-40B4-BE49-F238E27FC236}">
                <a16:creationId xmlns:a16="http://schemas.microsoft.com/office/drawing/2014/main" id="{8D3E4163-1DFA-486B-B9F2-529D244488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4130011"/>
            <a:ext cx="8064896" cy="430887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2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４．鉛直方向の原子核の位置はどのようにして特定されるのか</a:t>
            </a:r>
          </a:p>
        </p:txBody>
      </p:sp>
      <p:sp>
        <p:nvSpPr>
          <p:cNvPr id="2053" name="テキスト ボックス 2">
            <a:extLst>
              <a:ext uri="{FF2B5EF4-FFF2-40B4-BE49-F238E27FC236}">
                <a16:creationId xmlns:a16="http://schemas.microsoft.com/office/drawing/2014/main" id="{1D1B4BC8-6B85-440C-BCE7-CC620A5FC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6485" y="764704"/>
            <a:ext cx="34559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磁気共鳴映像法（</a:t>
            </a:r>
            <a:r>
              <a:rPr lang="en-US" altLang="ja-JP" sz="2000" b="1" dirty="0">
                <a:solidFill>
                  <a:schemeClr val="bg1"/>
                </a:solidFill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MRI</a:t>
            </a:r>
            <a:r>
              <a:rPr lang="ja-JP" altLang="en-US" sz="18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）の原理</a:t>
            </a: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8D6FE54A-115F-4C8F-B87E-F0F8EB0903D6}"/>
              </a:ext>
            </a:extLst>
          </p:cNvPr>
          <p:cNvCxnSpPr>
            <a:cxnSpLocks/>
          </p:cNvCxnSpPr>
          <p:nvPr/>
        </p:nvCxnSpPr>
        <p:spPr>
          <a:xfrm flipH="1" flipV="1">
            <a:off x="5508103" y="2097514"/>
            <a:ext cx="1" cy="1104918"/>
          </a:xfrm>
          <a:prstGeom prst="straightConnector1">
            <a:avLst/>
          </a:prstGeom>
          <a:ln w="63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D80FE9F-9580-4B9F-BF87-429CF2C2B816}"/>
              </a:ext>
            </a:extLst>
          </p:cNvPr>
          <p:cNvSpPr txBox="1"/>
          <p:nvPr/>
        </p:nvSpPr>
        <p:spPr>
          <a:xfrm rot="16200000">
            <a:off x="4355101" y="1767778"/>
            <a:ext cx="1700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solidFill>
                  <a:schemeClr val="bg1"/>
                </a:solidFill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y</a:t>
            </a:r>
            <a:r>
              <a:rPr kumimoji="1" lang="en-US" altLang="ja-JP" sz="1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 </a:t>
            </a:r>
            <a:r>
              <a:rPr kumimoji="1" lang="ja-JP" altLang="en-US" sz="1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（鉛直）方向</a:t>
            </a: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054BE352-4090-43F2-BEF6-47B1FD965D1C}"/>
              </a:ext>
            </a:extLst>
          </p:cNvPr>
          <p:cNvCxnSpPr>
            <a:cxnSpLocks/>
          </p:cNvCxnSpPr>
          <p:nvPr/>
        </p:nvCxnSpPr>
        <p:spPr>
          <a:xfrm flipH="1" flipV="1">
            <a:off x="5508103" y="865615"/>
            <a:ext cx="1" cy="1411257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7">
            <a:extLst>
              <a:ext uri="{FF2B5EF4-FFF2-40B4-BE49-F238E27FC236}">
                <a16:creationId xmlns:a16="http://schemas.microsoft.com/office/drawing/2014/main" id="{A7A98444-D064-4EC3-BACF-D95773ED5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105" y="5623053"/>
            <a:ext cx="73647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 dirty="0">
                <a:solidFill>
                  <a:srgbClr val="99FF66"/>
                </a:solidFill>
              </a:rPr>
              <a:t>　　　</a:t>
            </a:r>
            <a:r>
              <a:rPr lang="ja-JP" altLang="en-US" sz="18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入口紀男　</a:t>
            </a:r>
            <a:r>
              <a:rPr lang="ja-JP" altLang="en-US" sz="16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（熊本大学名誉教授）　</a:t>
            </a:r>
            <a:r>
              <a:rPr lang="ja-JP" altLang="en-US" sz="18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上野照剛　</a:t>
            </a:r>
            <a:r>
              <a:rPr lang="ja-JP" altLang="en-US" sz="16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（東京大学名誉教授）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DA6529F-B7BB-4EDB-90FC-C9339E89C6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8319" y="865615"/>
            <a:ext cx="2622733" cy="233681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グループ化 51">
            <a:extLst>
              <a:ext uri="{FF2B5EF4-FFF2-40B4-BE49-F238E27FC236}">
                <a16:creationId xmlns:a16="http://schemas.microsoft.com/office/drawing/2014/main" id="{7F7E85F3-211A-4D97-A549-BCB6BFA835FD}"/>
              </a:ext>
            </a:extLst>
          </p:cNvPr>
          <p:cNvGrpSpPr>
            <a:grpSpLocks/>
          </p:cNvGrpSpPr>
          <p:nvPr/>
        </p:nvGrpSpPr>
        <p:grpSpPr bwMode="auto">
          <a:xfrm>
            <a:off x="2571750" y="3500438"/>
            <a:ext cx="287338" cy="1943100"/>
            <a:chOff x="4211638" y="2709861"/>
            <a:chExt cx="219072" cy="1943102"/>
          </a:xfrm>
        </p:grpSpPr>
        <p:sp>
          <p:nvSpPr>
            <p:cNvPr id="5149" name="Rectangle 10">
              <a:extLst>
                <a:ext uri="{FF2B5EF4-FFF2-40B4-BE49-F238E27FC236}">
                  <a16:creationId xmlns:a16="http://schemas.microsoft.com/office/drawing/2014/main" id="{192351C9-8C32-4122-AB0D-59D0DE8B20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4810" y="2709861"/>
              <a:ext cx="215900" cy="1368425"/>
            </a:xfrm>
            <a:prstGeom prst="rect">
              <a:avLst/>
            </a:prstGeom>
            <a:solidFill>
              <a:srgbClr val="FFE9E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150" name="Oval 12">
              <a:extLst>
                <a:ext uri="{FF2B5EF4-FFF2-40B4-BE49-F238E27FC236}">
                  <a16:creationId xmlns:a16="http://schemas.microsoft.com/office/drawing/2014/main" id="{DD3DD0D8-1098-4FE0-970C-720ABBAA07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4810" y="3935411"/>
              <a:ext cx="215900" cy="287338"/>
            </a:xfrm>
            <a:prstGeom prst="ellipse">
              <a:avLst/>
            </a:prstGeom>
            <a:solidFill>
              <a:srgbClr val="0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151" name="Rectangle 15">
              <a:extLst>
                <a:ext uri="{FF2B5EF4-FFF2-40B4-BE49-F238E27FC236}">
                  <a16:creationId xmlns:a16="http://schemas.microsoft.com/office/drawing/2014/main" id="{FC64F147-1A77-40B7-B571-182756765B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4810" y="3214686"/>
              <a:ext cx="215900" cy="863600"/>
            </a:xfrm>
            <a:prstGeom prst="rect">
              <a:avLst/>
            </a:pr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152" name="Line 18">
              <a:extLst>
                <a:ext uri="{FF2B5EF4-FFF2-40B4-BE49-F238E27FC236}">
                  <a16:creationId xmlns:a16="http://schemas.microsoft.com/office/drawing/2014/main" id="{D4566367-15DE-498E-83B3-DD43970369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14810" y="3214686"/>
              <a:ext cx="0" cy="863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153" name="Line 19">
              <a:extLst>
                <a:ext uri="{FF2B5EF4-FFF2-40B4-BE49-F238E27FC236}">
                  <a16:creationId xmlns:a16="http://schemas.microsoft.com/office/drawing/2014/main" id="{17747D79-5FA9-4168-AE06-EB1C885A7C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30710" y="3214686"/>
              <a:ext cx="0" cy="863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154" name="Oval 29">
              <a:extLst>
                <a:ext uri="{FF2B5EF4-FFF2-40B4-BE49-F238E27FC236}">
                  <a16:creationId xmlns:a16="http://schemas.microsoft.com/office/drawing/2014/main" id="{16236480-49FE-4BAF-A892-00D5B5C3D5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1638" y="4437063"/>
              <a:ext cx="215900" cy="215900"/>
            </a:xfrm>
            <a:prstGeom prst="ellipse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</p:grpSp>
      <p:sp>
        <p:nvSpPr>
          <p:cNvPr id="5123" name="正方形/長方形 50">
            <a:extLst>
              <a:ext uri="{FF2B5EF4-FFF2-40B4-BE49-F238E27FC236}">
                <a16:creationId xmlns:a16="http://schemas.microsoft.com/office/drawing/2014/main" id="{A357BF6F-8525-44AF-9FA5-D4BD26094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3498" y="907257"/>
            <a:ext cx="2873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y</a:t>
            </a:r>
            <a:endParaRPr kumimoji="1" lang="ja-JP" altLang="en-US" sz="240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ＭＳ Ｐゴシック" panose="020B0600070205080204" pitchFamily="50" charset="-128"/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EE67AAD3-4880-477F-A8D7-1F41C2E21C4B}"/>
              </a:ext>
            </a:extLst>
          </p:cNvPr>
          <p:cNvCxnSpPr/>
          <p:nvPr/>
        </p:nvCxnSpPr>
        <p:spPr>
          <a:xfrm rot="5400000" flipH="1" flipV="1">
            <a:off x="388144" y="3469481"/>
            <a:ext cx="4857750" cy="1062038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5" name="Text Box 22">
            <a:extLst>
              <a:ext uri="{FF2B5EF4-FFF2-40B4-BE49-F238E27FC236}">
                <a16:creationId xmlns:a16="http://schemas.microsoft.com/office/drawing/2014/main" id="{B12131E1-0C5E-4E41-ABE2-1423A0D32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6811" y="4542819"/>
            <a:ext cx="151031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eaLnBrk="1" hangingPunct="1">
              <a:spcBef>
                <a:spcPct val="50000"/>
              </a:spcBef>
              <a:defRPr/>
            </a:pPr>
            <a:r>
              <a:rPr lang="ja-JP" altLang="en-US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中心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磁場  </a:t>
            </a:r>
            <a:r>
              <a:rPr lang="en-US" altLang="ja-JP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ja-JP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ja-JP" baseline="-25000" dirty="0">
                <a:solidFill>
                  <a:schemeClr val="bg1"/>
                </a:solidFill>
              </a:rPr>
              <a:t> </a:t>
            </a:r>
            <a:endParaRPr kumimoji="1" lang="en-US" altLang="ja-JP" sz="1800" b="0" i="0" u="none" strike="noStrike" kern="1200" cap="none" spc="0" normalizeH="0" baseline="-2500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126" name="Text Box 22">
            <a:extLst>
              <a:ext uri="{FF2B5EF4-FFF2-40B4-BE49-F238E27FC236}">
                <a16:creationId xmlns:a16="http://schemas.microsoft.com/office/drawing/2014/main" id="{D56DBDC1-73F7-48F5-87D2-4CC594E25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7281" y="2911901"/>
            <a:ext cx="1428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eaLnBrk="1" hangingPunct="1">
              <a:spcBef>
                <a:spcPct val="50000"/>
              </a:spcBef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磁場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lang="en-US" altLang="ja-JP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ja-JP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ja-JP" baseline="-25000" dirty="0">
                <a:solidFill>
                  <a:schemeClr val="bg1"/>
                </a:solidFill>
              </a:rPr>
              <a:t> </a:t>
            </a:r>
            <a:r>
              <a:rPr lang="en-US" altLang="ja-JP" dirty="0">
                <a:solidFill>
                  <a:schemeClr val="bg1"/>
                </a:solidFill>
              </a:rPr>
              <a:t>+</a:t>
            </a:r>
            <a:r>
              <a:rPr lang="ja-JP" altLang="en-US" dirty="0">
                <a:solidFill>
                  <a:schemeClr val="bg1"/>
                </a:solidFill>
              </a:rPr>
              <a:t> </a:t>
            </a:r>
            <a:r>
              <a:rPr lang="en-US" altLang="ja-JP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endParaRPr kumimoji="1" lang="en-US" altLang="ja-JP" sz="18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5127" name="グループ化 73">
            <a:extLst>
              <a:ext uri="{FF2B5EF4-FFF2-40B4-BE49-F238E27FC236}">
                <a16:creationId xmlns:a16="http://schemas.microsoft.com/office/drawing/2014/main" id="{F523F818-23F0-4320-8BB2-B96A36F31747}"/>
              </a:ext>
            </a:extLst>
          </p:cNvPr>
          <p:cNvGrpSpPr>
            <a:grpSpLocks/>
          </p:cNvGrpSpPr>
          <p:nvPr/>
        </p:nvGrpSpPr>
        <p:grpSpPr bwMode="auto">
          <a:xfrm>
            <a:off x="2571750" y="1785938"/>
            <a:ext cx="285750" cy="1512887"/>
            <a:chOff x="3492500" y="2708275"/>
            <a:chExt cx="215900" cy="1512888"/>
          </a:xfrm>
        </p:grpSpPr>
        <p:sp>
          <p:nvSpPr>
            <p:cNvPr id="5144" name="Rectangle 7">
              <a:extLst>
                <a:ext uri="{FF2B5EF4-FFF2-40B4-BE49-F238E27FC236}">
                  <a16:creationId xmlns:a16="http://schemas.microsoft.com/office/drawing/2014/main" id="{9BD4F1ED-82A7-4FF4-AD8A-EED7C82F60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2500" y="2708275"/>
              <a:ext cx="215900" cy="1368425"/>
            </a:xfrm>
            <a:prstGeom prst="rect">
              <a:avLst/>
            </a:prstGeom>
            <a:solidFill>
              <a:srgbClr val="FFE9E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145" name="Oval 8">
              <a:extLst>
                <a:ext uri="{FF2B5EF4-FFF2-40B4-BE49-F238E27FC236}">
                  <a16:creationId xmlns:a16="http://schemas.microsoft.com/office/drawing/2014/main" id="{3485630E-81F7-4321-A24F-6787397893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2500" y="3933825"/>
              <a:ext cx="215900" cy="287338"/>
            </a:xfrm>
            <a:prstGeom prst="ellipse">
              <a:avLst/>
            </a:prstGeom>
            <a:solidFill>
              <a:srgbClr val="0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146" name="Rectangle 9">
              <a:extLst>
                <a:ext uri="{FF2B5EF4-FFF2-40B4-BE49-F238E27FC236}">
                  <a16:creationId xmlns:a16="http://schemas.microsoft.com/office/drawing/2014/main" id="{63097ABA-1696-40FB-AE0D-A0E8750270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2500" y="3860800"/>
              <a:ext cx="215900" cy="215900"/>
            </a:xfrm>
            <a:prstGeom prst="rect">
              <a:avLst/>
            </a:pr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147" name="Line 14">
              <a:extLst>
                <a:ext uri="{FF2B5EF4-FFF2-40B4-BE49-F238E27FC236}">
                  <a16:creationId xmlns:a16="http://schemas.microsoft.com/office/drawing/2014/main" id="{3CC48ACF-4B92-4250-A495-4813A78C1F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92500" y="3716338"/>
              <a:ext cx="0" cy="360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148" name="Line 17">
              <a:extLst>
                <a:ext uri="{FF2B5EF4-FFF2-40B4-BE49-F238E27FC236}">
                  <a16:creationId xmlns:a16="http://schemas.microsoft.com/office/drawing/2014/main" id="{66F320CC-C65D-4CB1-8F2B-1B10DB5305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08400" y="3789363"/>
              <a:ext cx="0" cy="2873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</p:grpSp>
      <p:sp>
        <p:nvSpPr>
          <p:cNvPr id="76" name="Oval 75">
            <a:extLst>
              <a:ext uri="{FF2B5EF4-FFF2-40B4-BE49-F238E27FC236}">
                <a16:creationId xmlns:a16="http://schemas.microsoft.com/office/drawing/2014/main" id="{90110444-406A-4025-BB97-F1B76C2AA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475" y="2997200"/>
            <a:ext cx="73025" cy="714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7" name="Oval 77">
            <a:extLst>
              <a:ext uri="{FF2B5EF4-FFF2-40B4-BE49-F238E27FC236}">
                <a16:creationId xmlns:a16="http://schemas.microsoft.com/office/drawing/2014/main" id="{B54E83A3-FBB0-48C1-9646-5E8A49A1D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475" y="2708275"/>
            <a:ext cx="1944688" cy="647700"/>
          </a:xfrm>
          <a:prstGeom prst="ellipse">
            <a:avLst/>
          </a:prstGeom>
          <a:noFill/>
          <a:ln w="127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0" name="Oval 75">
            <a:extLst>
              <a:ext uri="{FF2B5EF4-FFF2-40B4-BE49-F238E27FC236}">
                <a16:creationId xmlns:a16="http://schemas.microsoft.com/office/drawing/2014/main" id="{A13C8349-1B22-4641-9477-3CF5C19041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4652963"/>
            <a:ext cx="71438" cy="714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1" name="Oval 77">
            <a:extLst>
              <a:ext uri="{FF2B5EF4-FFF2-40B4-BE49-F238E27FC236}">
                <a16:creationId xmlns:a16="http://schemas.microsoft.com/office/drawing/2014/main" id="{006EFE3F-4FC2-4EFA-8CD9-D97F24C3E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4581525"/>
            <a:ext cx="1944687" cy="647700"/>
          </a:xfrm>
          <a:prstGeom prst="ellipse">
            <a:avLst/>
          </a:prstGeom>
          <a:noFill/>
          <a:ln w="127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134" name="Text Box 22">
            <a:extLst>
              <a:ext uri="{FF2B5EF4-FFF2-40B4-BE49-F238E27FC236}">
                <a16:creationId xmlns:a16="http://schemas.microsoft.com/office/drawing/2014/main" id="{3597B7C0-8DDA-4C31-944B-5FEFFD6C9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7844" y="3154362"/>
            <a:ext cx="1785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f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 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=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panose="020B0600070205080204" pitchFamily="50" charset="-128"/>
                <a:cs typeface="+mn-cs"/>
              </a:rPr>
              <a:t>g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（</a:t>
            </a:r>
            <a:r>
              <a:rPr kumimoji="1" lang="en-US" altLang="ja-JP" sz="18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1" lang="en-US" altLang="ja-JP" sz="1800" b="0" i="0" u="none" strike="noStrike" kern="1200" cap="none" spc="0" normalizeH="0" baseline="-25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1" lang="en-US" altLang="ja-JP" sz="1800" b="0" i="0" u="none" strike="noStrike" kern="1200" cap="none" spc="0" normalizeH="0" baseline="-25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+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18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）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135" name="Text Box 22">
            <a:extLst>
              <a:ext uri="{FF2B5EF4-FFF2-40B4-BE49-F238E27FC236}">
                <a16:creationId xmlns:a16="http://schemas.microsoft.com/office/drawing/2014/main" id="{F7A676F5-1E45-4757-B0D7-5B30E04DD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0" y="5000625"/>
            <a:ext cx="12144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f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 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=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panose="020B0600070205080204" pitchFamily="50" charset="-128"/>
                <a:cs typeface="+mn-cs"/>
              </a:rPr>
              <a:t>g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18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B</a:t>
            </a:r>
            <a:r>
              <a:rPr kumimoji="1" lang="en-US" altLang="ja-JP" sz="1800" b="0" i="0" u="none" strike="noStrike" kern="1200" cap="none" spc="0" normalizeH="0" baseline="-25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0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136" name="正方形/長方形 83">
            <a:extLst>
              <a:ext uri="{FF2B5EF4-FFF2-40B4-BE49-F238E27FC236}">
                <a16:creationId xmlns:a16="http://schemas.microsoft.com/office/drawing/2014/main" id="{2D6FC9FD-FB55-4D63-84A5-ADC9B3CE8F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1143000"/>
            <a:ext cx="714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1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G</a:t>
            </a:r>
            <a:r>
              <a:rPr kumimoji="1" lang="en-US" altLang="ja-JP" sz="2400" u="none" strike="noStrike" kern="1200" cap="none" spc="0" normalizeH="0" baseline="-250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y</a:t>
            </a:r>
            <a:endParaRPr kumimoji="1" lang="ja-JP" altLang="en-US" sz="2400" u="none" strike="noStrike" kern="1200" cap="none" spc="0" normalizeH="0" baseline="-2500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ＭＳ Ｐゴシック" panose="020B0600070205080204" pitchFamily="50" charset="-128"/>
            </a:endParaRPr>
          </a:p>
        </p:txBody>
      </p:sp>
      <p:cxnSp>
        <p:nvCxnSpPr>
          <p:cNvPr id="85" name="直線矢印コネクタ 84">
            <a:extLst>
              <a:ext uri="{FF2B5EF4-FFF2-40B4-BE49-F238E27FC236}">
                <a16:creationId xmlns:a16="http://schemas.microsoft.com/office/drawing/2014/main" id="{E5B50B9F-22F7-482F-B64F-E5C2EE20C513}"/>
              </a:ext>
            </a:extLst>
          </p:cNvPr>
          <p:cNvCxnSpPr/>
          <p:nvPr/>
        </p:nvCxnSpPr>
        <p:spPr>
          <a:xfrm>
            <a:off x="428625" y="4429125"/>
            <a:ext cx="6000750" cy="1588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8" name="テキスト ボックス 85">
            <a:extLst>
              <a:ext uri="{FF2B5EF4-FFF2-40B4-BE49-F238E27FC236}">
                <a16:creationId xmlns:a16="http://schemas.microsoft.com/office/drawing/2014/main" id="{72D19898-DFDA-4EB8-BFB4-03FFDA308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0813" y="4000500"/>
            <a:ext cx="5000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x</a:t>
            </a:r>
            <a:endParaRPr kumimoji="1" lang="ja-JP" altLang="en-US" sz="24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139" name="テキスト ボックス 86">
            <a:extLst>
              <a:ext uri="{FF2B5EF4-FFF2-40B4-BE49-F238E27FC236}">
                <a16:creationId xmlns:a16="http://schemas.microsoft.com/office/drawing/2014/main" id="{82B9F51C-691F-4A3B-9BCE-7A2F82D78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249" y="285750"/>
            <a:ext cx="5163021" cy="46166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 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鉛直方向に傾斜磁場 </a:t>
            </a:r>
            <a:r>
              <a:rPr kumimoji="1" lang="en-US" altLang="ja-JP" sz="2400" i="1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G</a:t>
            </a:r>
            <a:r>
              <a:rPr kumimoji="1" lang="en-US" altLang="ja-JP" sz="2400" i="0" u="none" strike="noStrike" kern="1200" cap="none" spc="0" normalizeH="0" baseline="-250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y</a:t>
            </a:r>
            <a:r>
              <a:rPr kumimoji="1" lang="en-US" altLang="ja-JP" sz="2400" i="1" u="none" strike="noStrike" kern="1200" cap="none" spc="0" normalizeH="0" baseline="-25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 </a:t>
            </a:r>
            <a:r>
              <a:rPr kumimoji="1" lang="ja-JP" alt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  <a:cs typeface="Times New Roman" panose="02020603050405020304" pitchFamily="18" charset="0"/>
              </a:rPr>
              <a:t>を加えると </a:t>
            </a:r>
            <a:endParaRPr kumimoji="1" lang="ja-JP" altLang="en-US" sz="24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0B7DCBCF-DBFB-453C-BA89-D16898920FAC}"/>
              </a:ext>
            </a:extLst>
          </p:cNvPr>
          <p:cNvSpPr txBox="1"/>
          <p:nvPr/>
        </p:nvSpPr>
        <p:spPr>
          <a:xfrm>
            <a:off x="4114280" y="5762922"/>
            <a:ext cx="441816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傾斜磁場 </a:t>
            </a:r>
            <a:r>
              <a:rPr kumimoji="1" lang="en-US" altLang="ja-JP" sz="2000" i="1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G</a:t>
            </a:r>
            <a:r>
              <a:rPr kumimoji="1" lang="en-US" altLang="ja-JP" sz="2000" u="none" strike="noStrike" kern="1200" cap="none" spc="0" normalizeH="0" baseline="-250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y</a:t>
            </a:r>
            <a:r>
              <a:rPr kumimoji="1" lang="en-US" altLang="ja-JP" sz="1800" i="1" u="none" strike="noStrike" kern="1200" cap="none" spc="0" normalizeH="0" baseline="-25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 </a:t>
            </a:r>
            <a:r>
              <a:rPr kumimoji="1" lang="ja-JP" alt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を一定時間 </a:t>
            </a:r>
            <a:r>
              <a:rPr kumimoji="1" lang="en-US" altLang="ja-JP" sz="18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Δ</a:t>
            </a:r>
            <a:r>
              <a:rPr kumimoji="1" lang="ja-JP" altLang="en-US" sz="18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24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t</a:t>
            </a:r>
            <a:r>
              <a:rPr kumimoji="1" lang="en-US" altLang="ja-JP" sz="1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 </a:t>
            </a:r>
            <a:r>
              <a:rPr kumimoji="1" lang="ja-JP" altLang="en-US" sz="18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だけ</a:t>
            </a:r>
            <a:r>
              <a:rPr kumimoji="1" lang="ja-JP" alt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加えると、その間に進む「位相 </a:t>
            </a:r>
            <a:r>
              <a:rPr kumimoji="1" lang="en-US" altLang="ja-JP" sz="20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ymbol" panose="05050102010706020507" pitchFamily="18" charset="2"/>
                <a:ea typeface="HGSｺﾞｼｯｸE" panose="020B0900000000000000" pitchFamily="50" charset="-128"/>
                <a:cs typeface="Times New Roman" panose="02020603050405020304" pitchFamily="18" charset="0"/>
              </a:rPr>
              <a:t>q</a:t>
            </a:r>
            <a:r>
              <a:rPr kumimoji="1" lang="en-US" altLang="ja-JP" sz="18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 </a:t>
            </a:r>
            <a:r>
              <a:rPr kumimoji="1" lang="ja-JP" alt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」に差が出る</a:t>
            </a:r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7069EA09-E125-47A6-ABC2-59FE0513F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2863" y="1143000"/>
            <a:ext cx="7143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off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1" i="0" u="none" strike="noStrike" kern="1200" cap="none" spc="0" normalizeH="0" baseline="-2500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142" name="テキスト ボックス 86">
            <a:extLst>
              <a:ext uri="{FF2B5EF4-FFF2-40B4-BE49-F238E27FC236}">
                <a16:creationId xmlns:a16="http://schemas.microsoft.com/office/drawing/2014/main" id="{4F4928F5-0757-449D-92DD-B6366E7EB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3563" y="928688"/>
            <a:ext cx="288887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中心より </a:t>
            </a:r>
            <a:r>
              <a:rPr kumimoji="1" lang="en-US" altLang="ja-JP" sz="1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y</a:t>
            </a:r>
            <a:r>
              <a:rPr kumimoji="1" lang="en-US" altLang="ja-JP" sz="1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 </a:t>
            </a:r>
            <a:r>
              <a:rPr kumimoji="1" lang="ja-JP" alt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の向きに離れた位置にある原子核ほど歳差運動速度  </a:t>
            </a:r>
            <a:r>
              <a:rPr kumimoji="1" lang="en-US" altLang="ja-JP" sz="18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f</a:t>
            </a:r>
            <a:r>
              <a:rPr kumimoji="1" lang="en-US" altLang="ja-JP" sz="1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  </a:t>
            </a:r>
            <a:r>
              <a:rPr kumimoji="1" lang="ja-JP" alt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が大きい</a:t>
            </a:r>
          </a:p>
        </p:txBody>
      </p:sp>
      <p:sp>
        <p:nvSpPr>
          <p:cNvPr id="5143" name="テキスト ボックス 33">
            <a:extLst>
              <a:ext uri="{FF2B5EF4-FFF2-40B4-BE49-F238E27FC236}">
                <a16:creationId xmlns:a16="http://schemas.microsoft.com/office/drawing/2014/main" id="{9A0F7E87-65B1-4B35-9937-BEBFB336C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9184" y="4045339"/>
            <a:ext cx="165099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中心（原点）</a:t>
            </a: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CF0EFC0C-11A9-47BE-91E1-CCC92B13779B}"/>
              </a:ext>
            </a:extLst>
          </p:cNvPr>
          <p:cNvSpPr/>
          <p:nvPr/>
        </p:nvSpPr>
        <p:spPr>
          <a:xfrm>
            <a:off x="2565253" y="5192397"/>
            <a:ext cx="354764" cy="346074"/>
          </a:xfrm>
          <a:prstGeom prst="ellipse">
            <a:avLst/>
          </a:prstGeom>
          <a:solidFill>
            <a:srgbClr val="000066"/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0F75CAA3-0552-476B-A070-0181C98CE83D}"/>
              </a:ext>
            </a:extLst>
          </p:cNvPr>
          <p:cNvCxnSpPr>
            <a:cxnSpLocks/>
          </p:cNvCxnSpPr>
          <p:nvPr/>
        </p:nvCxnSpPr>
        <p:spPr>
          <a:xfrm flipV="1">
            <a:off x="2728293" y="1529061"/>
            <a:ext cx="7851" cy="4400252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10261 -0.04815 C 0.16146 -0.04815 0.20938 -0.02755 0.20938 -0.00116 C 0.20938 0.02454 0.16146 0.0463 0.10261 0.0463 C 0.04393 0.0463 -0.0033 0.02454 -0.0033 -0.00116 C -0.0033 -0.02755 0.04393 -0.04815 0.10261 -0.04815 Z " pathEditMode="relative" rAng="0" ptsTypes="fffff">
                                      <p:cBhvr>
                                        <p:cTn id="12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472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7882 -0.01482 C 0.13768 -0.01482 0.18559 0.00578 0.18559 0.03217 C 0.18559 0.05787 0.13768 0.07963 0.07882 0.07963 C 0.02014 0.07963 -0.02708 0.05787 -0.02708 0.03217 C -0.02708 0.00578 0.02014 -0.01482 0.07882 -0.01482 Z " pathEditMode="relative" rAng="0" ptsTypes="fffff">
                                      <p:cBhvr>
                                        <p:cTn id="20" dur="3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77" grpId="0" animBg="1"/>
      <p:bldP spid="80" grpId="0" animBg="1"/>
      <p:bldP spid="80" grpId="1" animBg="1"/>
      <p:bldP spid="81" grpId="0" animBg="1"/>
      <p:bldP spid="8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グループ化 51">
            <a:extLst>
              <a:ext uri="{FF2B5EF4-FFF2-40B4-BE49-F238E27FC236}">
                <a16:creationId xmlns:a16="http://schemas.microsoft.com/office/drawing/2014/main" id="{AF2EE628-7E65-4B5D-9AC2-A9C7EB54E679}"/>
              </a:ext>
            </a:extLst>
          </p:cNvPr>
          <p:cNvGrpSpPr>
            <a:grpSpLocks/>
          </p:cNvGrpSpPr>
          <p:nvPr/>
        </p:nvGrpSpPr>
        <p:grpSpPr bwMode="auto">
          <a:xfrm>
            <a:off x="4214813" y="3357563"/>
            <a:ext cx="287337" cy="1943100"/>
            <a:chOff x="4211638" y="2709861"/>
            <a:chExt cx="219072" cy="1943102"/>
          </a:xfrm>
        </p:grpSpPr>
        <p:sp>
          <p:nvSpPr>
            <p:cNvPr id="6175" name="Rectangle 10">
              <a:extLst>
                <a:ext uri="{FF2B5EF4-FFF2-40B4-BE49-F238E27FC236}">
                  <a16:creationId xmlns:a16="http://schemas.microsoft.com/office/drawing/2014/main" id="{C6C8D06A-DF03-48BF-B05C-6C4E08F69F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4810" y="2709861"/>
              <a:ext cx="215900" cy="1368425"/>
            </a:xfrm>
            <a:prstGeom prst="rect">
              <a:avLst/>
            </a:prstGeom>
            <a:solidFill>
              <a:srgbClr val="FFE9E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176" name="Oval 12">
              <a:extLst>
                <a:ext uri="{FF2B5EF4-FFF2-40B4-BE49-F238E27FC236}">
                  <a16:creationId xmlns:a16="http://schemas.microsoft.com/office/drawing/2014/main" id="{621DBD42-973C-43A2-9275-901846AC35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4810" y="3935411"/>
              <a:ext cx="215900" cy="287338"/>
            </a:xfrm>
            <a:prstGeom prst="ellipse">
              <a:avLst/>
            </a:prstGeom>
            <a:solidFill>
              <a:srgbClr val="0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177" name="Rectangle 15">
              <a:extLst>
                <a:ext uri="{FF2B5EF4-FFF2-40B4-BE49-F238E27FC236}">
                  <a16:creationId xmlns:a16="http://schemas.microsoft.com/office/drawing/2014/main" id="{A11548CE-B8F0-48F5-BF75-2683D7C817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4810" y="3214686"/>
              <a:ext cx="215900" cy="863600"/>
            </a:xfrm>
            <a:prstGeom prst="rect">
              <a:avLst/>
            </a:pr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178" name="Line 18">
              <a:extLst>
                <a:ext uri="{FF2B5EF4-FFF2-40B4-BE49-F238E27FC236}">
                  <a16:creationId xmlns:a16="http://schemas.microsoft.com/office/drawing/2014/main" id="{BED89C91-FB0E-42AA-B563-056514D0D9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14810" y="3214686"/>
              <a:ext cx="0" cy="863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179" name="Line 19">
              <a:extLst>
                <a:ext uri="{FF2B5EF4-FFF2-40B4-BE49-F238E27FC236}">
                  <a16:creationId xmlns:a16="http://schemas.microsoft.com/office/drawing/2014/main" id="{86516515-B3B3-4A6E-B491-12D9ECDCCF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30710" y="3214686"/>
              <a:ext cx="0" cy="863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180" name="Oval 29">
              <a:extLst>
                <a:ext uri="{FF2B5EF4-FFF2-40B4-BE49-F238E27FC236}">
                  <a16:creationId xmlns:a16="http://schemas.microsoft.com/office/drawing/2014/main" id="{DCB82874-0ADA-4CD5-9FEF-82B3736061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1638" y="4437063"/>
              <a:ext cx="215900" cy="215900"/>
            </a:xfrm>
            <a:prstGeom prst="ellipse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</p:grpSp>
      <p:sp>
        <p:nvSpPr>
          <p:cNvPr id="6147" name="正方形/長方形 50">
            <a:extLst>
              <a:ext uri="{FF2B5EF4-FFF2-40B4-BE49-F238E27FC236}">
                <a16:creationId xmlns:a16="http://schemas.microsoft.com/office/drawing/2014/main" id="{90351CA3-3172-4D4E-8231-C81088566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4813" y="377826"/>
            <a:ext cx="2873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y</a:t>
            </a:r>
            <a:endParaRPr kumimoji="1" lang="ja-JP" altLang="en-US" sz="2400" b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ＭＳ Ｐゴシック" panose="020B0600070205080204" pitchFamily="50" charset="-128"/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7D0DF811-7C92-4CB8-B3DC-4EA14D76133A}"/>
              </a:ext>
            </a:extLst>
          </p:cNvPr>
          <p:cNvCxnSpPr/>
          <p:nvPr/>
        </p:nvCxnSpPr>
        <p:spPr>
          <a:xfrm rot="5400000" flipH="1" flipV="1">
            <a:off x="1883569" y="3402806"/>
            <a:ext cx="5081588" cy="1133475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9" name="Text Box 22">
            <a:extLst>
              <a:ext uri="{FF2B5EF4-FFF2-40B4-BE49-F238E27FC236}">
                <a16:creationId xmlns:a16="http://schemas.microsoft.com/office/drawing/2014/main" id="{AECD8B8D-8493-4D09-AE56-87882D66C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8938" y="4429125"/>
            <a:ext cx="10715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磁場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6150" name="Text Box 22">
            <a:extLst>
              <a:ext uri="{FF2B5EF4-FFF2-40B4-BE49-F238E27FC236}">
                <a16:creationId xmlns:a16="http://schemas.microsoft.com/office/drawing/2014/main" id="{3C8A6199-EF8C-41F2-B679-13100BBDC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9719" y="2896333"/>
            <a:ext cx="14287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磁場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</a:p>
        </p:txBody>
      </p:sp>
      <p:grpSp>
        <p:nvGrpSpPr>
          <p:cNvPr id="6151" name="グループ化 73">
            <a:extLst>
              <a:ext uri="{FF2B5EF4-FFF2-40B4-BE49-F238E27FC236}">
                <a16:creationId xmlns:a16="http://schemas.microsoft.com/office/drawing/2014/main" id="{03920857-4D2E-4CA9-BE37-B46614977E94}"/>
              </a:ext>
            </a:extLst>
          </p:cNvPr>
          <p:cNvGrpSpPr>
            <a:grpSpLocks/>
          </p:cNvGrpSpPr>
          <p:nvPr/>
        </p:nvGrpSpPr>
        <p:grpSpPr bwMode="auto">
          <a:xfrm>
            <a:off x="4214813" y="1643063"/>
            <a:ext cx="285750" cy="1512887"/>
            <a:chOff x="3492500" y="2708275"/>
            <a:chExt cx="215900" cy="1512888"/>
          </a:xfrm>
        </p:grpSpPr>
        <p:sp>
          <p:nvSpPr>
            <p:cNvPr id="6170" name="Rectangle 7">
              <a:extLst>
                <a:ext uri="{FF2B5EF4-FFF2-40B4-BE49-F238E27FC236}">
                  <a16:creationId xmlns:a16="http://schemas.microsoft.com/office/drawing/2014/main" id="{B3DC0A2D-E332-4D57-9086-9F1788AA71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2500" y="2708275"/>
              <a:ext cx="215900" cy="1368425"/>
            </a:xfrm>
            <a:prstGeom prst="rect">
              <a:avLst/>
            </a:prstGeom>
            <a:solidFill>
              <a:srgbClr val="FFE9E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171" name="Oval 8">
              <a:extLst>
                <a:ext uri="{FF2B5EF4-FFF2-40B4-BE49-F238E27FC236}">
                  <a16:creationId xmlns:a16="http://schemas.microsoft.com/office/drawing/2014/main" id="{54F5BBA1-EA11-4221-AB8A-58D117F533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2500" y="3933825"/>
              <a:ext cx="215900" cy="287338"/>
            </a:xfrm>
            <a:prstGeom prst="ellipse">
              <a:avLst/>
            </a:prstGeom>
            <a:solidFill>
              <a:srgbClr val="0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172" name="Rectangle 9">
              <a:extLst>
                <a:ext uri="{FF2B5EF4-FFF2-40B4-BE49-F238E27FC236}">
                  <a16:creationId xmlns:a16="http://schemas.microsoft.com/office/drawing/2014/main" id="{DD0810A8-69AA-4F0F-A2D1-7C5E97F926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2500" y="3860800"/>
              <a:ext cx="215900" cy="215900"/>
            </a:xfrm>
            <a:prstGeom prst="rect">
              <a:avLst/>
            </a:pr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173" name="Line 14">
              <a:extLst>
                <a:ext uri="{FF2B5EF4-FFF2-40B4-BE49-F238E27FC236}">
                  <a16:creationId xmlns:a16="http://schemas.microsoft.com/office/drawing/2014/main" id="{6CF50E09-FC15-441E-94D3-00CD956064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92500" y="3716338"/>
              <a:ext cx="0" cy="360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174" name="Line 17">
              <a:extLst>
                <a:ext uri="{FF2B5EF4-FFF2-40B4-BE49-F238E27FC236}">
                  <a16:creationId xmlns:a16="http://schemas.microsoft.com/office/drawing/2014/main" id="{F70EA0FB-C9CF-494E-AF03-5F5351A6F3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08400" y="3789363"/>
              <a:ext cx="0" cy="2873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</p:grpSp>
      <p:sp>
        <p:nvSpPr>
          <p:cNvPr id="6153" name="Text Box 22">
            <a:extLst>
              <a:ext uri="{FF2B5EF4-FFF2-40B4-BE49-F238E27FC236}">
                <a16:creationId xmlns:a16="http://schemas.microsoft.com/office/drawing/2014/main" id="{583E0B5D-2E37-42B7-B707-9486B88511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625" y="5643563"/>
            <a:ext cx="14287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磁場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1" lang="en-US" altLang="ja-JP" sz="2000" b="0" i="0" u="none" strike="noStrike" kern="1200" cap="none" spc="0" normalizeH="0" baseline="-25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1" lang="en-US" altLang="ja-JP" sz="20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</a:p>
        </p:txBody>
      </p:sp>
      <p:sp>
        <p:nvSpPr>
          <p:cNvPr id="6154" name="Text Box 22">
            <a:extLst>
              <a:ext uri="{FF2B5EF4-FFF2-40B4-BE49-F238E27FC236}">
                <a16:creationId xmlns:a16="http://schemas.microsoft.com/office/drawing/2014/main" id="{E9687E58-266D-44D7-B041-6B62AFB431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0" y="3000375"/>
            <a:ext cx="1785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f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 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=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panose="020B0600070205080204" pitchFamily="50" charset="-128"/>
                <a:cs typeface="+mn-cs"/>
              </a:rPr>
              <a:t>g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（</a:t>
            </a:r>
            <a:r>
              <a:rPr kumimoji="1" lang="en-US" altLang="ja-JP" sz="18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1" lang="en-US" altLang="ja-JP" sz="1800" b="0" i="0" u="none" strike="noStrike" kern="1200" cap="none" spc="0" normalizeH="0" baseline="-25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sz="18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）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55" name="Text Box 22">
            <a:extLst>
              <a:ext uri="{FF2B5EF4-FFF2-40B4-BE49-F238E27FC236}">
                <a16:creationId xmlns:a16="http://schemas.microsoft.com/office/drawing/2014/main" id="{59FC6993-2D56-4A42-B572-4E1C2EB1B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6563" y="4857750"/>
            <a:ext cx="12144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f</a:t>
            </a:r>
            <a:r>
              <a:rPr kumimoji="1" lang="en-US" altLang="ja-JP" sz="1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=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panose="020B0600070205080204" pitchFamily="50" charset="-128"/>
                <a:cs typeface="+mn-cs"/>
              </a:rPr>
              <a:t>g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ymbol" panose="05050102010706020507" pitchFamily="18" charset="2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18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1" lang="en-US" altLang="ja-JP" sz="1800" b="0" i="0" u="none" strike="noStrike" kern="1200" cap="none" spc="0" normalizeH="0" baseline="-25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6" name="正方形/長方形 83">
            <a:extLst>
              <a:ext uri="{FF2B5EF4-FFF2-40B4-BE49-F238E27FC236}">
                <a16:creationId xmlns:a16="http://schemas.microsoft.com/office/drawing/2014/main" id="{494D94D6-7DA1-4ADC-90B7-1C6C74F7B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7750" y="928688"/>
            <a:ext cx="714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1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G</a:t>
            </a:r>
            <a:r>
              <a:rPr kumimoji="1" lang="en-US" altLang="ja-JP" sz="2400" u="none" strike="noStrike" kern="1200" cap="none" spc="0" normalizeH="0" baseline="-250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y</a:t>
            </a:r>
            <a:endParaRPr kumimoji="1" lang="ja-JP" altLang="en-US" sz="2400" u="none" strike="noStrike" kern="1200" cap="none" spc="0" normalizeH="0" baseline="-2500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ＭＳ Ｐゴシック" panose="020B0600070205080204" pitchFamily="50" charset="-128"/>
            </a:endParaRPr>
          </a:p>
        </p:txBody>
      </p:sp>
      <p:cxnSp>
        <p:nvCxnSpPr>
          <p:cNvPr id="85" name="直線矢印コネクタ 84">
            <a:extLst>
              <a:ext uri="{FF2B5EF4-FFF2-40B4-BE49-F238E27FC236}">
                <a16:creationId xmlns:a16="http://schemas.microsoft.com/office/drawing/2014/main" id="{65D6D7D6-492A-4A65-BBE9-4637BE199F2A}"/>
              </a:ext>
            </a:extLst>
          </p:cNvPr>
          <p:cNvCxnSpPr/>
          <p:nvPr/>
        </p:nvCxnSpPr>
        <p:spPr>
          <a:xfrm>
            <a:off x="1000125" y="4286250"/>
            <a:ext cx="7072313" cy="1588"/>
          </a:xfrm>
          <a:prstGeom prst="straightConnector1">
            <a:avLst/>
          </a:prstGeom>
          <a:ln w="12700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8" name="テキスト ボックス 85">
            <a:extLst>
              <a:ext uri="{FF2B5EF4-FFF2-40B4-BE49-F238E27FC236}">
                <a16:creationId xmlns:a16="http://schemas.microsoft.com/office/drawing/2014/main" id="{8CDA75E1-A73B-495E-99F1-648C26A1C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3875" y="3857625"/>
            <a:ext cx="5000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x</a:t>
            </a:r>
            <a:endParaRPr kumimoji="1" lang="ja-JP" altLang="en-US" sz="24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D15D0097-2C79-46CD-8FA0-19402B6A56D3}"/>
              </a:ext>
            </a:extLst>
          </p:cNvPr>
          <p:cNvCxnSpPr/>
          <p:nvPr/>
        </p:nvCxnSpPr>
        <p:spPr>
          <a:xfrm rot="5400000" flipH="1" flipV="1">
            <a:off x="2339181" y="2564607"/>
            <a:ext cx="4392613" cy="2952750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75">
            <a:extLst>
              <a:ext uri="{FF2B5EF4-FFF2-40B4-BE49-F238E27FC236}">
                <a16:creationId xmlns:a16="http://schemas.microsoft.com/office/drawing/2014/main" id="{0DC8CE3D-2482-4AC7-9DB4-2BCBF5AC7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25" y="4643438"/>
            <a:ext cx="71438" cy="714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9" name="Oval 77">
            <a:extLst>
              <a:ext uri="{FF2B5EF4-FFF2-40B4-BE49-F238E27FC236}">
                <a16:creationId xmlns:a16="http://schemas.microsoft.com/office/drawing/2014/main" id="{C7358685-487B-436C-AA1E-ACDBBF396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6313" y="4572000"/>
            <a:ext cx="1944687" cy="647700"/>
          </a:xfrm>
          <a:prstGeom prst="ellipse">
            <a:avLst/>
          </a:prstGeom>
          <a:noFill/>
          <a:ln w="127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0" name="Oval 75">
            <a:extLst>
              <a:ext uri="{FF2B5EF4-FFF2-40B4-BE49-F238E27FC236}">
                <a16:creationId xmlns:a16="http://schemas.microsoft.com/office/drawing/2014/main" id="{24C9231E-B494-4C81-A6A4-47FE040172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8775" y="2938463"/>
            <a:ext cx="71438" cy="7143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1" name="Oval 77">
            <a:extLst>
              <a:ext uri="{FF2B5EF4-FFF2-40B4-BE49-F238E27FC236}">
                <a16:creationId xmlns:a16="http://schemas.microsoft.com/office/drawing/2014/main" id="{B643ACDD-991F-46A4-A637-F2015B139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8775" y="2652713"/>
            <a:ext cx="1944688" cy="647700"/>
          </a:xfrm>
          <a:prstGeom prst="ellipse">
            <a:avLst/>
          </a:prstGeom>
          <a:noFill/>
          <a:ln w="1270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E692F69-30B5-4EA1-8348-CAF4634EE497}"/>
              </a:ext>
            </a:extLst>
          </p:cNvPr>
          <p:cNvSpPr txBox="1"/>
          <p:nvPr/>
        </p:nvSpPr>
        <p:spPr>
          <a:xfrm>
            <a:off x="487921" y="1319888"/>
            <a:ext cx="3458602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鉛直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方向の傾斜磁場 </a:t>
            </a:r>
            <a:r>
              <a:rPr kumimoji="1" lang="en-US" altLang="ja-JP" sz="2000" b="1" i="1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G</a:t>
            </a:r>
            <a:r>
              <a:rPr kumimoji="1" lang="en-US" altLang="ja-JP" sz="2000" u="none" strike="noStrike" kern="1200" cap="none" spc="0" normalizeH="0" baseline="-2500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y</a:t>
            </a:r>
            <a:r>
              <a:rPr kumimoji="1" lang="en-US" altLang="ja-JP" sz="1800" i="1" u="none" strike="noStrike" kern="1200" cap="none" spc="0" normalizeH="0" baseline="-25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  <a:cs typeface="Times New Roman" pitchFamily="18" charset="0"/>
              </a:rPr>
              <a:t> 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  <a:cs typeface="Times New Roman" pitchFamily="18" charset="0"/>
              </a:rPr>
              <a:t>を大きさを変えて時間</a:t>
            </a:r>
            <a:r>
              <a:rPr kumimoji="1" lang="ja-JP" altLang="en-US" sz="1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  <a:cs typeface="Times New Roman" pitchFamily="18" charset="0"/>
              </a:rPr>
              <a:t> </a:t>
            </a:r>
            <a:r>
              <a:rPr kumimoji="1" lang="en-US" altLang="ja-JP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Δ</a:t>
            </a:r>
            <a:r>
              <a:rPr kumimoji="1" lang="en-US" altLang="ja-JP" sz="8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  <a:cs typeface="Times New Roman" pitchFamily="18" charset="0"/>
              </a:rPr>
              <a:t> </a:t>
            </a:r>
            <a:r>
              <a:rPr kumimoji="1" lang="en-US" altLang="ja-JP" sz="20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t</a:t>
            </a:r>
            <a:r>
              <a:rPr kumimoji="1" lang="en-US" altLang="ja-JP" sz="1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  <a:cs typeface="Times New Roman" pitchFamily="18" charset="0"/>
              </a:rPr>
              <a:t> </a:t>
            </a:r>
            <a:r>
              <a:rPr kumimoji="1" lang="ja-JP" altLang="en-US" sz="16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  <a:cs typeface="Times New Roman" pitchFamily="18" charset="0"/>
              </a:rPr>
              <a:t>だけ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  <a:cs typeface="Times New Roman" pitchFamily="18" charset="0"/>
              </a:rPr>
              <a:t>加えると、中心より高い位置にある原子核ほど「位相 </a:t>
            </a:r>
            <a:r>
              <a:rPr kumimoji="1" lang="en-US" altLang="ja-JP" sz="20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ymbol" panose="05050102010706020507" pitchFamily="18" charset="2"/>
                <a:ea typeface="HGSｺﾞｼｯｸE" panose="020B0900000000000000" pitchFamily="50" charset="-128"/>
                <a:cs typeface="Times New Roman" pitchFamily="18" charset="0"/>
              </a:rPr>
              <a:t>q</a:t>
            </a:r>
            <a:r>
              <a:rPr kumimoji="1" lang="en-US" altLang="ja-JP" sz="18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ymbol" panose="05050102010706020507" pitchFamily="18" charset="2"/>
                <a:ea typeface="HGSｺﾞｼｯｸE" panose="020B0900000000000000" pitchFamily="50" charset="-128"/>
                <a:cs typeface="Times New Roman" pitchFamily="18" charset="0"/>
              </a:rPr>
              <a:t> 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  <a:cs typeface="Times New Roman" pitchFamily="18" charset="0"/>
              </a:rPr>
              <a:t>」は</a:t>
            </a:r>
            <a:r>
              <a:rPr lang="ja-JP" altLang="en-US" sz="16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  <a:cs typeface="Times New Roman" pitchFamily="18" charset="0"/>
              </a:rPr>
              <a:t>それだけ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  <a:cs typeface="Times New Roman" pitchFamily="18" charset="0"/>
              </a:rPr>
              <a:t>大きく変化する</a:t>
            </a:r>
            <a:endParaRPr kumimoji="1" lang="ja-JP" altLang="en-US" sz="16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16BA9E6-D7AA-4E1B-8586-0DEEA165EA49}"/>
              </a:ext>
            </a:extLst>
          </p:cNvPr>
          <p:cNvSpPr txBox="1"/>
          <p:nvPr/>
        </p:nvSpPr>
        <p:spPr>
          <a:xfrm>
            <a:off x="5679440" y="570110"/>
            <a:ext cx="3357563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ＭＳ Ｐゴシック" panose="020B0600070205080204" pitchFamily="50" charset="-128"/>
                <a:cs typeface="Times New Roman" pitchFamily="18" charset="0"/>
              </a:rPr>
              <a:t>このステップを 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128</a:t>
            </a: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kumimoji="1" lang="en-US" altLang="ja-JP" sz="1800" b="1" i="0" u="none" strike="noStrike" kern="1200" cap="none" spc="0" normalizeH="0" baseline="-25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1" lang="ja-JP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Times New Roman" pitchFamily="18" charset="0"/>
              </a:rPr>
              <a:t>まで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ＭＳ Ｐゴシック" panose="020B0600070205080204" pitchFamily="50" charset="-128"/>
                <a:cs typeface="Times New Roman" pitchFamily="18" charset="0"/>
              </a:rPr>
              <a:t>進める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ＭＳ Ｐゴシック" panose="020B0600070205080204" pitchFamily="50" charset="-128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26AE64F1-7821-416A-9D3C-03C9AC519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6438" y="1357313"/>
            <a:ext cx="7858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2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G</a:t>
            </a:r>
            <a:r>
              <a:rPr kumimoji="1" lang="en-US" altLang="ja-JP" sz="2400" b="1" u="none" strike="noStrike" kern="1200" cap="none" spc="0" normalizeH="0" baseline="-25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y</a:t>
            </a:r>
            <a:endParaRPr kumimoji="1" lang="ja-JP" altLang="en-US" sz="2400" b="0" u="none" strike="noStrike" kern="1200" cap="none" spc="0" normalizeH="0" baseline="-2500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ＭＳ Ｐゴシック" panose="020B0600070205080204" pitchFamily="50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4FED4875-5516-4049-BABB-8A04EDA94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0813" y="1714500"/>
            <a:ext cx="7858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3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G</a:t>
            </a:r>
            <a:r>
              <a:rPr kumimoji="1" lang="en-US" altLang="ja-JP" sz="2400" b="1" u="none" strike="noStrike" kern="1200" cap="none" spc="0" normalizeH="0" baseline="-25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y</a:t>
            </a:r>
            <a:endParaRPr kumimoji="1" lang="ja-JP" altLang="en-US" sz="2400" b="0" u="none" strike="noStrike" kern="1200" cap="none" spc="0" normalizeH="0" baseline="-2500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ＭＳ Ｐゴシック" panose="020B0600070205080204" pitchFamily="50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CE0F6A30-22B8-40E5-B628-C08B0CACF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750" y="2071688"/>
            <a:ext cx="7858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4</a:t>
            </a:r>
            <a: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G</a:t>
            </a:r>
            <a:r>
              <a:rPr kumimoji="1" lang="en-US" altLang="ja-JP" sz="2400" b="1" u="none" strike="noStrike" kern="1200" cap="none" spc="0" normalizeH="0" baseline="-25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y</a:t>
            </a:r>
            <a:endParaRPr kumimoji="1" lang="ja-JP" altLang="en-US" sz="2400" b="0" u="none" strike="noStrike" kern="1200" cap="none" spc="0" normalizeH="0" baseline="-2500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ＭＳ Ｐゴシック" panose="020B0600070205080204" pitchFamily="50" charset="-128"/>
            </a:endParaRP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D2AD42B7-45ED-49F2-ACA7-50C58BFBA6DC}"/>
              </a:ext>
            </a:extLst>
          </p:cNvPr>
          <p:cNvCxnSpPr/>
          <p:nvPr/>
        </p:nvCxnSpPr>
        <p:spPr>
          <a:xfrm flipV="1">
            <a:off x="2627313" y="2276475"/>
            <a:ext cx="4105275" cy="3455988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楕円 2">
            <a:extLst>
              <a:ext uri="{FF2B5EF4-FFF2-40B4-BE49-F238E27FC236}">
                <a16:creationId xmlns:a16="http://schemas.microsoft.com/office/drawing/2014/main" id="{1B8A20A7-1982-4A3E-AD0F-C7C3CD8D5FCE}"/>
              </a:ext>
            </a:extLst>
          </p:cNvPr>
          <p:cNvSpPr/>
          <p:nvPr/>
        </p:nvSpPr>
        <p:spPr>
          <a:xfrm>
            <a:off x="4214813" y="5062536"/>
            <a:ext cx="369888" cy="290512"/>
          </a:xfrm>
          <a:prstGeom prst="ellipse">
            <a:avLst/>
          </a:prstGeom>
          <a:solidFill>
            <a:srgbClr val="000066"/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BE51F761-0620-4B10-AA39-8ED7A497F4D0}"/>
              </a:ext>
            </a:extLst>
          </p:cNvPr>
          <p:cNvCxnSpPr>
            <a:cxnSpLocks/>
          </p:cNvCxnSpPr>
          <p:nvPr/>
        </p:nvCxnSpPr>
        <p:spPr>
          <a:xfrm flipV="1">
            <a:off x="4357688" y="928688"/>
            <a:ext cx="3" cy="5500687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36">
            <a:extLst>
              <a:ext uri="{FF2B5EF4-FFF2-40B4-BE49-F238E27FC236}">
                <a16:creationId xmlns:a16="http://schemas.microsoft.com/office/drawing/2014/main" id="{31ED28A0-38A4-4F7D-B6DA-8EF217DE9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57" y="336778"/>
            <a:ext cx="3747818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空間の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位相エンコーディング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7882 -0.01412 C 0.13768 -0.01412 0.18559 0.00648 0.18559 0.03287 C 0.18559 0.05856 0.13768 0.08032 0.07882 0.08032 C 0.02014 0.08032 -0.02708 0.05856 -0.02708 0.03287 C -0.02708 0.00648 0.02014 -0.01412 0.07882 -0.01412 Z " pathEditMode="relative" rAng="0" ptsTypes="fffff">
                                      <p:cBhvr>
                                        <p:cTn id="18" dur="3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4722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pat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10174 -0.04907 C 0.16059 -0.04907 0.20851 -0.02847 0.20851 -0.00208 C 0.20851 0.02362 0.16059 0.04538 0.10174 0.04538 C 0.04306 0.04538 -0.00417 0.02362 -0.00417 -0.00208 C -0.00417 -0.02847 0.04306 -0.04907 0.10174 -0.04907 Z " pathEditMode="relative" rAng="0" ptsTypes="fffff">
                                      <p:cBhvr>
                                        <p:cTn id="2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4722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8" grpId="1" animBg="1"/>
      <p:bldP spid="39" grpId="0" animBg="1"/>
      <p:bldP spid="40" grpId="0" animBg="1"/>
      <p:bldP spid="40" grpId="1" animBg="1"/>
      <p:bldP spid="41" grpId="0" animBg="1"/>
      <p:bldP spid="48" grpId="0"/>
      <p:bldP spid="53" grpId="0"/>
      <p:bldP spid="54" grpId="0"/>
      <p:bldP spid="56" grpId="0"/>
      <p:bldP spid="5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13737D2-4ABF-4CA2-AEF6-46CE1285DCE7}"/>
              </a:ext>
            </a:extLst>
          </p:cNvPr>
          <p:cNvSpPr/>
          <p:nvPr/>
        </p:nvSpPr>
        <p:spPr>
          <a:xfrm>
            <a:off x="2004376" y="5947352"/>
            <a:ext cx="5580361" cy="369887"/>
          </a:xfrm>
          <a:prstGeom prst="rect">
            <a:avLst/>
          </a:prstGeom>
          <a:ln>
            <a:solidFill>
              <a:srgbClr val="0066FF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ＭＳ Ｐゴシック"/>
                <a:ea typeface="ＭＳ Ｐゴシック" panose="020B0600070205080204" pitchFamily="50" charset="-128"/>
                <a:cs typeface="+mn-cs"/>
              </a:rPr>
              <a:t>フーリエ変換によって「位相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ymbol" pitchFamily="18" charset="2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ymbol" pitchFamily="18" charset="2"/>
                <a:ea typeface="ＭＳ Ｐゴシック" panose="020B0600070205080204" pitchFamily="50" charset="-128"/>
                <a:cs typeface="+mn-cs"/>
              </a:rPr>
              <a:t>q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ymbol" pitchFamily="18" charset="2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ymbol" pitchFamily="18" charset="2"/>
                <a:ea typeface="ＭＳ Ｐゴシック" panose="020B0600070205080204" pitchFamily="50" charset="-128"/>
                <a:cs typeface="+mn-cs"/>
              </a:rPr>
              <a:t>の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ＭＳ Ｐゴシック" panose="020B0600070205080204" pitchFamily="50" charset="-128"/>
                <a:cs typeface="+mn-cs"/>
              </a:rPr>
              <a:t>変化」が表わされる</a:t>
            </a:r>
          </a:p>
        </p:txBody>
      </p:sp>
      <p:grpSp>
        <p:nvGrpSpPr>
          <p:cNvPr id="7171" name="グループ化 51">
            <a:extLst>
              <a:ext uri="{FF2B5EF4-FFF2-40B4-BE49-F238E27FC236}">
                <a16:creationId xmlns:a16="http://schemas.microsoft.com/office/drawing/2014/main" id="{AE924289-83EF-4210-8286-5A45990CD6DF}"/>
              </a:ext>
            </a:extLst>
          </p:cNvPr>
          <p:cNvGrpSpPr>
            <a:grpSpLocks/>
          </p:cNvGrpSpPr>
          <p:nvPr/>
        </p:nvGrpSpPr>
        <p:grpSpPr bwMode="auto">
          <a:xfrm>
            <a:off x="4214813" y="3357563"/>
            <a:ext cx="287337" cy="1943100"/>
            <a:chOff x="4211638" y="2709861"/>
            <a:chExt cx="219072" cy="1943102"/>
          </a:xfrm>
        </p:grpSpPr>
        <p:sp>
          <p:nvSpPr>
            <p:cNvPr id="7200" name="Rectangle 10">
              <a:extLst>
                <a:ext uri="{FF2B5EF4-FFF2-40B4-BE49-F238E27FC236}">
                  <a16:creationId xmlns:a16="http://schemas.microsoft.com/office/drawing/2014/main" id="{84CDE03E-5440-4236-9326-E01161BA23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4810" y="2709861"/>
              <a:ext cx="215900" cy="1368425"/>
            </a:xfrm>
            <a:prstGeom prst="rect">
              <a:avLst/>
            </a:prstGeom>
            <a:solidFill>
              <a:srgbClr val="FFE9E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7201" name="Oval 12">
              <a:extLst>
                <a:ext uri="{FF2B5EF4-FFF2-40B4-BE49-F238E27FC236}">
                  <a16:creationId xmlns:a16="http://schemas.microsoft.com/office/drawing/2014/main" id="{2419950C-3100-43EC-ACA0-19CDE36181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4810" y="3935411"/>
              <a:ext cx="215900" cy="287338"/>
            </a:xfrm>
            <a:prstGeom prst="ellipse">
              <a:avLst/>
            </a:prstGeom>
            <a:solidFill>
              <a:srgbClr val="0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7202" name="Rectangle 15">
              <a:extLst>
                <a:ext uri="{FF2B5EF4-FFF2-40B4-BE49-F238E27FC236}">
                  <a16:creationId xmlns:a16="http://schemas.microsoft.com/office/drawing/2014/main" id="{0AE171E2-464D-4632-ACAB-7FC86203B2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4810" y="3214686"/>
              <a:ext cx="215900" cy="863600"/>
            </a:xfrm>
            <a:prstGeom prst="rect">
              <a:avLst/>
            </a:pr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7203" name="Line 18">
              <a:extLst>
                <a:ext uri="{FF2B5EF4-FFF2-40B4-BE49-F238E27FC236}">
                  <a16:creationId xmlns:a16="http://schemas.microsoft.com/office/drawing/2014/main" id="{0907FDF9-3D2C-4BC0-B818-AD1B3984A5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14810" y="3214686"/>
              <a:ext cx="0" cy="863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7204" name="Line 19">
              <a:extLst>
                <a:ext uri="{FF2B5EF4-FFF2-40B4-BE49-F238E27FC236}">
                  <a16:creationId xmlns:a16="http://schemas.microsoft.com/office/drawing/2014/main" id="{17E03ABB-65C8-4427-B2F5-F1EA2315C7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30710" y="3214686"/>
              <a:ext cx="0" cy="863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7205" name="Oval 29">
              <a:extLst>
                <a:ext uri="{FF2B5EF4-FFF2-40B4-BE49-F238E27FC236}">
                  <a16:creationId xmlns:a16="http://schemas.microsoft.com/office/drawing/2014/main" id="{53F0259D-2F24-4470-A564-68AD223178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1638" y="4437063"/>
              <a:ext cx="215900" cy="215900"/>
            </a:xfrm>
            <a:prstGeom prst="ellipse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</p:grpSp>
      <p:sp>
        <p:nvSpPr>
          <p:cNvPr id="7172" name="正方形/長方形 50">
            <a:extLst>
              <a:ext uri="{FF2B5EF4-FFF2-40B4-BE49-F238E27FC236}">
                <a16:creationId xmlns:a16="http://schemas.microsoft.com/office/drawing/2014/main" id="{821418EA-F55D-4D9B-A6E7-1208A94E4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4940" y="674408"/>
            <a:ext cx="2873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y</a:t>
            </a:r>
            <a:endParaRPr kumimoji="1" lang="ja-JP" altLang="en-US" sz="2400" b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ＭＳ Ｐゴシック" panose="020B0600070205080204" pitchFamily="50" charset="-128"/>
            </a:endParaRPr>
          </a:p>
        </p:txBody>
      </p:sp>
      <p:sp>
        <p:nvSpPr>
          <p:cNvPr id="7173" name="Text Box 22">
            <a:extLst>
              <a:ext uri="{FF2B5EF4-FFF2-40B4-BE49-F238E27FC236}">
                <a16:creationId xmlns:a16="http://schemas.microsoft.com/office/drawing/2014/main" id="{CE64CE17-735D-4BAE-BC59-9EF2AE469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8938" y="4429125"/>
            <a:ext cx="1071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磁場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1" lang="en-US" altLang="ja-JP" sz="1800" b="0" i="0" u="none" strike="noStrike" kern="1200" cap="none" spc="0" normalizeH="0" baseline="-25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grpSp>
        <p:nvGrpSpPr>
          <p:cNvPr id="7174" name="グループ化 73">
            <a:extLst>
              <a:ext uri="{FF2B5EF4-FFF2-40B4-BE49-F238E27FC236}">
                <a16:creationId xmlns:a16="http://schemas.microsoft.com/office/drawing/2014/main" id="{6A9713E8-A465-4FEB-BCB8-2A1D65ABAFD7}"/>
              </a:ext>
            </a:extLst>
          </p:cNvPr>
          <p:cNvGrpSpPr>
            <a:grpSpLocks/>
          </p:cNvGrpSpPr>
          <p:nvPr/>
        </p:nvGrpSpPr>
        <p:grpSpPr bwMode="auto">
          <a:xfrm>
            <a:off x="4214813" y="1643063"/>
            <a:ext cx="285750" cy="1512887"/>
            <a:chOff x="3492500" y="2708275"/>
            <a:chExt cx="215900" cy="1512888"/>
          </a:xfrm>
        </p:grpSpPr>
        <p:sp>
          <p:nvSpPr>
            <p:cNvPr id="7195" name="Rectangle 7">
              <a:extLst>
                <a:ext uri="{FF2B5EF4-FFF2-40B4-BE49-F238E27FC236}">
                  <a16:creationId xmlns:a16="http://schemas.microsoft.com/office/drawing/2014/main" id="{B5324642-B375-4BFB-A129-227F75F7D3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2500" y="2708275"/>
              <a:ext cx="215900" cy="1368425"/>
            </a:xfrm>
            <a:prstGeom prst="rect">
              <a:avLst/>
            </a:prstGeom>
            <a:solidFill>
              <a:srgbClr val="FFE9E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7196" name="Oval 8">
              <a:extLst>
                <a:ext uri="{FF2B5EF4-FFF2-40B4-BE49-F238E27FC236}">
                  <a16:creationId xmlns:a16="http://schemas.microsoft.com/office/drawing/2014/main" id="{8DEC3BAC-D94B-4FD0-B08E-144392C3C5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2500" y="3933825"/>
              <a:ext cx="215900" cy="287338"/>
            </a:xfrm>
            <a:prstGeom prst="ellipse">
              <a:avLst/>
            </a:prstGeom>
            <a:solidFill>
              <a:srgbClr val="008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7197" name="Rectangle 9">
              <a:extLst>
                <a:ext uri="{FF2B5EF4-FFF2-40B4-BE49-F238E27FC236}">
                  <a16:creationId xmlns:a16="http://schemas.microsoft.com/office/drawing/2014/main" id="{A5DC6185-DF40-439E-A24D-7EF24D73FD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2500" y="3860800"/>
              <a:ext cx="215900" cy="215900"/>
            </a:xfrm>
            <a:prstGeom prst="rect">
              <a:avLst/>
            </a:prstGeom>
            <a:solidFill>
              <a:srgbClr val="0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7198" name="Line 14">
              <a:extLst>
                <a:ext uri="{FF2B5EF4-FFF2-40B4-BE49-F238E27FC236}">
                  <a16:creationId xmlns:a16="http://schemas.microsoft.com/office/drawing/2014/main" id="{783DB3D5-B737-4789-8D29-2807BCB71B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92500" y="3716338"/>
              <a:ext cx="0" cy="360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7199" name="Line 17">
              <a:extLst>
                <a:ext uri="{FF2B5EF4-FFF2-40B4-BE49-F238E27FC236}">
                  <a16:creationId xmlns:a16="http://schemas.microsoft.com/office/drawing/2014/main" id="{5E6C4EBE-9E82-48FA-89D8-D5F96D7D8A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08400" y="3789363"/>
              <a:ext cx="0" cy="2873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</p:txBody>
        </p:sp>
      </p:grp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20DFBFF1-3943-4265-99B1-3CC64CD742FC}"/>
              </a:ext>
            </a:extLst>
          </p:cNvPr>
          <p:cNvCxnSpPr/>
          <p:nvPr/>
        </p:nvCxnSpPr>
        <p:spPr>
          <a:xfrm>
            <a:off x="2643188" y="4286250"/>
            <a:ext cx="5429250" cy="1588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7" name="テキスト ボックス 85">
            <a:extLst>
              <a:ext uri="{FF2B5EF4-FFF2-40B4-BE49-F238E27FC236}">
                <a16:creationId xmlns:a16="http://schemas.microsoft.com/office/drawing/2014/main" id="{E128438C-526A-4FE6-B376-2DFEC4E19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5313" y="3786188"/>
            <a:ext cx="5000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x</a:t>
            </a:r>
            <a:endParaRPr kumimoji="1" lang="ja-JP" altLang="en-US" sz="24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236876D5-C621-4DBC-BBD6-0276E30E67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080" y="1320612"/>
            <a:ext cx="1169872" cy="4394387"/>
          </a:xfrm>
          <a:prstGeom prst="rect">
            <a:avLst/>
          </a:prstGeom>
        </p:spPr>
      </p:pic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22B3D82-9695-4F62-A697-FECE7E8F8797}"/>
              </a:ext>
            </a:extLst>
          </p:cNvPr>
          <p:cNvSpPr/>
          <p:nvPr/>
        </p:nvSpPr>
        <p:spPr>
          <a:xfrm>
            <a:off x="4065942" y="5063041"/>
            <a:ext cx="864096" cy="492702"/>
          </a:xfrm>
          <a:prstGeom prst="rect">
            <a:avLst/>
          </a:prstGeom>
          <a:solidFill>
            <a:srgbClr val="000066"/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3E368861-9DCB-44FB-A2EF-3580724745A0}"/>
              </a:ext>
            </a:extLst>
          </p:cNvPr>
          <p:cNvCxnSpPr>
            <a:cxnSpLocks/>
          </p:cNvCxnSpPr>
          <p:nvPr/>
        </p:nvCxnSpPr>
        <p:spPr>
          <a:xfrm flipV="1">
            <a:off x="4357688" y="540761"/>
            <a:ext cx="0" cy="5174240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B5E293D-16AE-4CDF-A4F5-37AFBB9E34DF}"/>
              </a:ext>
            </a:extLst>
          </p:cNvPr>
          <p:cNvSpPr txBox="1"/>
          <p:nvPr/>
        </p:nvSpPr>
        <p:spPr>
          <a:xfrm rot="16200000">
            <a:off x="1008685" y="126063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kumimoji="1" lang="ja-JP" alt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kumimoji="1" lang="en-US" altLang="ja-JP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kumimoji="1" lang="ja-JP" alt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33D099AE-5F59-425E-B3C3-4F5219554333}"/>
              </a:ext>
            </a:extLst>
          </p:cNvPr>
          <p:cNvSpPr/>
          <p:nvPr/>
        </p:nvSpPr>
        <p:spPr>
          <a:xfrm>
            <a:off x="1452864" y="1097132"/>
            <a:ext cx="720725" cy="4654415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0">
            <a:extLst>
              <a:ext uri="{FF2B5EF4-FFF2-40B4-BE49-F238E27FC236}">
                <a16:creationId xmlns:a16="http://schemas.microsoft.com/office/drawing/2014/main" id="{E87F9B69-8E54-4C10-B094-4A64AF428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5053740"/>
            <a:ext cx="741682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 i="1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2400" i="1" dirty="0">
                <a:solidFill>
                  <a:schemeClr val="bg1"/>
                </a:solidFill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y</a:t>
            </a:r>
            <a:r>
              <a:rPr lang="ja-JP" altLang="en-US" sz="16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（鉛直）方向に強度（磁束密度）が少しずつ異なる傾斜磁場をそれぞれ一定時間加えて信号データを取得し、</a:t>
            </a:r>
            <a:r>
              <a:rPr lang="ja-JP" altLang="en-US" sz="1600" dirty="0">
                <a:solidFill>
                  <a:srgbClr val="FFFFFF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フーリエ変換によって原子核の </a:t>
            </a:r>
            <a:r>
              <a:rPr lang="en-US" altLang="zh-TW" sz="2400" i="1" dirty="0">
                <a:solidFill>
                  <a:srgbClr val="FFFFFF"/>
                </a:solidFill>
                <a:latin typeface="Times New Roman" panose="02020603050405020304" pitchFamily="18" charset="0"/>
                <a:ea typeface="HGSｺﾞｼｯｸE" panose="020B0900000000000000" pitchFamily="50" charset="-128"/>
                <a:cs typeface="Times New Roman" panose="02020603050405020304" pitchFamily="18" charset="0"/>
              </a:rPr>
              <a:t>y</a:t>
            </a:r>
            <a:r>
              <a:rPr lang="zh-TW" altLang="en-US" sz="1600" dirty="0">
                <a:solidFill>
                  <a:srgbClr val="FFFFFF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（鉛直）方向</a:t>
            </a:r>
            <a:r>
              <a:rPr lang="ja-JP" altLang="en-US" sz="1600" dirty="0">
                <a:solidFill>
                  <a:srgbClr val="FFFFFF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の位置を特定した</a:t>
            </a:r>
            <a:endParaRPr lang="en-US" altLang="ja-JP" sz="1600" dirty="0">
              <a:solidFill>
                <a:srgbClr val="FFFFFF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1272" name="テキスト ボックス 1">
            <a:extLst>
              <a:ext uri="{FF2B5EF4-FFF2-40B4-BE49-F238E27FC236}">
                <a16:creationId xmlns:a16="http://schemas.microsoft.com/office/drawing/2014/main" id="{0827527A-06E6-43B9-9C94-115BD7F2F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4409" y="429886"/>
            <a:ext cx="1327150" cy="5842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 結論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AF1CA63-1D73-4293-9471-F4A6038A2F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342682"/>
            <a:ext cx="1758454" cy="349878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579096F7-381C-4AAB-8E96-7A94870B02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551" y="1315506"/>
            <a:ext cx="1868015" cy="3498780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1583075-F2C4-406A-985D-DC13BFA2A821}"/>
              </a:ext>
            </a:extLst>
          </p:cNvPr>
          <p:cNvSpPr/>
          <p:nvPr/>
        </p:nvSpPr>
        <p:spPr>
          <a:xfrm>
            <a:off x="2339752" y="1342682"/>
            <a:ext cx="3816424" cy="3382462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4619</TotalTime>
  <Words>273</Words>
  <Application>Microsoft Office PowerPoint</Application>
  <PresentationFormat>画面に合わせる (4:3)</PresentationFormat>
  <Paragraphs>37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HGSｺﾞｼｯｸE</vt:lpstr>
      <vt:lpstr>ＭＳ Ｐゴシック</vt:lpstr>
      <vt:lpstr>ＭＳ ゴシック</vt:lpstr>
      <vt:lpstr>Arial</vt:lpstr>
      <vt:lpstr>Symbol</vt:lpstr>
      <vt:lpstr>Times New Roman</vt:lpstr>
      <vt:lpstr>標準デザイン</vt:lpstr>
      <vt:lpstr>1_標準デザイン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Kumamoto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Norio Iriguchi</dc:creator>
  <cp:lastModifiedBy>User</cp:lastModifiedBy>
  <cp:revision>283</cp:revision>
  <dcterms:created xsi:type="dcterms:W3CDTF">2002-07-04T03:08:33Z</dcterms:created>
  <dcterms:modified xsi:type="dcterms:W3CDTF">2023-04-18T06:28:22Z</dcterms:modified>
</cp:coreProperties>
</file>